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6"/>
  </p:notesMasterIdLst>
  <p:sldIdLst>
    <p:sldId id="256" r:id="rId2"/>
    <p:sldId id="379" r:id="rId3"/>
    <p:sldId id="380" r:id="rId4"/>
    <p:sldId id="310" r:id="rId5"/>
    <p:sldId id="362" r:id="rId6"/>
    <p:sldId id="311" r:id="rId7"/>
    <p:sldId id="316" r:id="rId8"/>
    <p:sldId id="317" r:id="rId9"/>
    <p:sldId id="365" r:id="rId10"/>
    <p:sldId id="318" r:id="rId11"/>
    <p:sldId id="319" r:id="rId12"/>
    <p:sldId id="324" r:id="rId13"/>
    <p:sldId id="320" r:id="rId14"/>
    <p:sldId id="321" r:id="rId15"/>
    <p:sldId id="363" r:id="rId16"/>
    <p:sldId id="325" r:id="rId17"/>
    <p:sldId id="327" r:id="rId18"/>
    <p:sldId id="330" r:id="rId19"/>
    <p:sldId id="312" r:id="rId20"/>
    <p:sldId id="341" r:id="rId21"/>
    <p:sldId id="377" r:id="rId22"/>
    <p:sldId id="378" r:id="rId23"/>
    <p:sldId id="313" r:id="rId24"/>
    <p:sldId id="374" r:id="rId25"/>
    <p:sldId id="381" r:id="rId26"/>
    <p:sldId id="382" r:id="rId27"/>
    <p:sldId id="383" r:id="rId28"/>
    <p:sldId id="384" r:id="rId29"/>
    <p:sldId id="385" r:id="rId30"/>
    <p:sldId id="386" r:id="rId31"/>
    <p:sldId id="387" r:id="rId32"/>
    <p:sldId id="388" r:id="rId33"/>
    <p:sldId id="389" r:id="rId34"/>
    <p:sldId id="390" r:id="rId35"/>
    <p:sldId id="391" r:id="rId36"/>
    <p:sldId id="392" r:id="rId37"/>
    <p:sldId id="393" r:id="rId38"/>
    <p:sldId id="394" r:id="rId39"/>
    <p:sldId id="395" r:id="rId40"/>
    <p:sldId id="396" r:id="rId41"/>
    <p:sldId id="398" r:id="rId42"/>
    <p:sldId id="399" r:id="rId43"/>
    <p:sldId id="403" r:id="rId44"/>
    <p:sldId id="404" r:id="rId45"/>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Untitled Section" id="{7DF3647A-2E83-4F53-A8E9-8947F6163353}">
          <p14:sldIdLst>
            <p14:sldId id="256"/>
            <p14:sldId id="379"/>
            <p14:sldId id="380"/>
            <p14:sldId id="310"/>
            <p14:sldId id="362"/>
            <p14:sldId id="311"/>
            <p14:sldId id="316"/>
            <p14:sldId id="317"/>
            <p14:sldId id="365"/>
            <p14:sldId id="318"/>
            <p14:sldId id="319"/>
            <p14:sldId id="324"/>
            <p14:sldId id="320"/>
            <p14:sldId id="321"/>
            <p14:sldId id="363"/>
            <p14:sldId id="325"/>
            <p14:sldId id="327"/>
            <p14:sldId id="330"/>
            <p14:sldId id="312"/>
            <p14:sldId id="341"/>
            <p14:sldId id="377"/>
            <p14:sldId id="378"/>
            <p14:sldId id="313"/>
            <p14:sldId id="374"/>
            <p14:sldId id="381"/>
            <p14:sldId id="382"/>
            <p14:sldId id="383"/>
            <p14:sldId id="384"/>
            <p14:sldId id="385"/>
            <p14:sldId id="386"/>
            <p14:sldId id="387"/>
            <p14:sldId id="388"/>
            <p14:sldId id="389"/>
            <p14:sldId id="390"/>
            <p14:sldId id="391"/>
            <p14:sldId id="392"/>
            <p14:sldId id="393"/>
            <p14:sldId id="394"/>
            <p14:sldId id="395"/>
            <p14:sldId id="396"/>
            <p14:sldId id="398"/>
            <p14:sldId id="399"/>
            <p14:sldId id="403"/>
            <p14:sldId id="40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FF"/>
    <a:srgbClr val="A071FF"/>
    <a:srgbClr val="6600CC"/>
    <a:srgbClr val="B7DCFB"/>
    <a:srgbClr val="FF71FF"/>
    <a:srgbClr val="000066"/>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1" autoAdjust="0"/>
    <p:restoredTop sz="80710" autoAdjust="0"/>
  </p:normalViewPr>
  <p:slideViewPr>
    <p:cSldViewPr>
      <p:cViewPr varScale="1">
        <p:scale>
          <a:sx n="94" d="100"/>
          <a:sy n="94" d="100"/>
        </p:scale>
        <p:origin x="1998" y="78"/>
      </p:cViewPr>
      <p:guideLst>
        <p:guide orient="horz" pos="2160"/>
        <p:guide pos="2880"/>
      </p:guideLst>
    </p:cSldViewPr>
  </p:slideViewPr>
  <p:outlineViewPr>
    <p:cViewPr>
      <p:scale>
        <a:sx n="33" d="100"/>
        <a:sy n="33" d="100"/>
      </p:scale>
      <p:origin x="0" y="197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solidFill>
                  <a:schemeClr val="accent4">
                    <a:lumMod val="20000"/>
                    <a:lumOff val="80000"/>
                  </a:schemeClr>
                </a:solidFill>
              </a:rPr>
              <a:t>Shipping lost </a:t>
            </a:r>
            <a:r>
              <a:rPr lang="en-US" baseline="0" dirty="0" smtClean="0">
                <a:solidFill>
                  <a:schemeClr val="accent4">
                    <a:lumMod val="20000"/>
                    <a:lumOff val="80000"/>
                  </a:schemeClr>
                </a:solidFill>
              </a:rPr>
              <a:t>to u-boats</a:t>
            </a:r>
            <a:r>
              <a:rPr lang="en-US" sz="1598" baseline="0" dirty="0" smtClean="0">
                <a:solidFill>
                  <a:schemeClr val="accent4">
                    <a:lumMod val="20000"/>
                    <a:lumOff val="80000"/>
                  </a:schemeClr>
                </a:solidFill>
              </a:rPr>
              <a:t> (in tons)</a:t>
            </a:r>
            <a:endParaRPr lang="en-US" dirty="0">
              <a:solidFill>
                <a:schemeClr val="accent4">
                  <a:lumMod val="20000"/>
                  <a:lumOff val="80000"/>
                </a:schemeClr>
              </a:solidFill>
            </a:endParaRPr>
          </a:p>
        </c:rich>
      </c:tx>
      <c:layout>
        <c:manualLayout>
          <c:xMode val="edge"/>
          <c:yMode val="edge"/>
          <c:x val="0.25342387643023101"/>
          <c:y val="2.89855599733202E-2"/>
        </c:manualLayout>
      </c:layout>
      <c:overlay val="0"/>
    </c:title>
    <c:autoTitleDeleted val="0"/>
    <c:view3D>
      <c:rotX val="15"/>
      <c:rotY val="20"/>
      <c:depthPercent val="10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Series 1</c:v>
                </c:pt>
              </c:strCache>
            </c:strRef>
          </c:tx>
          <c:spPr>
            <a:solidFill>
              <a:schemeClr val="tx2">
                <a:lumMod val="50000"/>
              </a:schemeClr>
            </a:solidFill>
          </c:spPr>
          <c:invertIfNegative val="0"/>
          <c:cat>
            <c:numRef>
              <c:f>Sheet1!$A$2:$A$70</c:f>
              <c:numCache>
                <c:formatCode>mmm\-yy</c:formatCode>
                <c:ptCount val="69"/>
                <c:pt idx="0">
                  <c:v>14489</c:v>
                </c:pt>
                <c:pt idx="1">
                  <c:v>14519</c:v>
                </c:pt>
                <c:pt idx="2">
                  <c:v>14550</c:v>
                </c:pt>
                <c:pt idx="3">
                  <c:v>14580</c:v>
                </c:pt>
                <c:pt idx="4">
                  <c:v>14611</c:v>
                </c:pt>
                <c:pt idx="5">
                  <c:v>14642</c:v>
                </c:pt>
                <c:pt idx="6">
                  <c:v>14671</c:v>
                </c:pt>
                <c:pt idx="7">
                  <c:v>14702</c:v>
                </c:pt>
                <c:pt idx="8">
                  <c:v>14732</c:v>
                </c:pt>
                <c:pt idx="9">
                  <c:v>14763</c:v>
                </c:pt>
                <c:pt idx="10">
                  <c:v>14793</c:v>
                </c:pt>
                <c:pt idx="11">
                  <c:v>14824</c:v>
                </c:pt>
                <c:pt idx="12">
                  <c:v>14855</c:v>
                </c:pt>
                <c:pt idx="13">
                  <c:v>14885</c:v>
                </c:pt>
                <c:pt idx="14">
                  <c:v>14916</c:v>
                </c:pt>
                <c:pt idx="15">
                  <c:v>14946</c:v>
                </c:pt>
                <c:pt idx="16">
                  <c:v>14977</c:v>
                </c:pt>
                <c:pt idx="17">
                  <c:v>15008</c:v>
                </c:pt>
                <c:pt idx="18">
                  <c:v>15036</c:v>
                </c:pt>
                <c:pt idx="19">
                  <c:v>15067</c:v>
                </c:pt>
                <c:pt idx="20">
                  <c:v>15097</c:v>
                </c:pt>
                <c:pt idx="21">
                  <c:v>15128</c:v>
                </c:pt>
                <c:pt idx="22">
                  <c:v>15158</c:v>
                </c:pt>
                <c:pt idx="23">
                  <c:v>15189</c:v>
                </c:pt>
                <c:pt idx="24">
                  <c:v>15220</c:v>
                </c:pt>
                <c:pt idx="25">
                  <c:v>15250</c:v>
                </c:pt>
                <c:pt idx="26">
                  <c:v>15281</c:v>
                </c:pt>
                <c:pt idx="27">
                  <c:v>15311</c:v>
                </c:pt>
                <c:pt idx="28">
                  <c:v>15342</c:v>
                </c:pt>
                <c:pt idx="29">
                  <c:v>15373</c:v>
                </c:pt>
                <c:pt idx="30">
                  <c:v>15401</c:v>
                </c:pt>
                <c:pt idx="31">
                  <c:v>15432</c:v>
                </c:pt>
                <c:pt idx="32">
                  <c:v>15462</c:v>
                </c:pt>
                <c:pt idx="33">
                  <c:v>15493</c:v>
                </c:pt>
                <c:pt idx="34">
                  <c:v>15523</c:v>
                </c:pt>
                <c:pt idx="35">
                  <c:v>15554</c:v>
                </c:pt>
                <c:pt idx="36">
                  <c:v>15585</c:v>
                </c:pt>
                <c:pt idx="37">
                  <c:v>15615</c:v>
                </c:pt>
                <c:pt idx="38">
                  <c:v>15646</c:v>
                </c:pt>
                <c:pt idx="39">
                  <c:v>15676</c:v>
                </c:pt>
                <c:pt idx="40">
                  <c:v>15707</c:v>
                </c:pt>
                <c:pt idx="41">
                  <c:v>15738</c:v>
                </c:pt>
                <c:pt idx="42">
                  <c:v>15766</c:v>
                </c:pt>
                <c:pt idx="43">
                  <c:v>15797</c:v>
                </c:pt>
                <c:pt idx="44">
                  <c:v>15827</c:v>
                </c:pt>
                <c:pt idx="45">
                  <c:v>15858</c:v>
                </c:pt>
                <c:pt idx="46">
                  <c:v>15888</c:v>
                </c:pt>
                <c:pt idx="47">
                  <c:v>15919</c:v>
                </c:pt>
                <c:pt idx="48">
                  <c:v>15950</c:v>
                </c:pt>
                <c:pt idx="49">
                  <c:v>15980</c:v>
                </c:pt>
                <c:pt idx="50">
                  <c:v>16011</c:v>
                </c:pt>
                <c:pt idx="51">
                  <c:v>16041</c:v>
                </c:pt>
                <c:pt idx="52">
                  <c:v>16072</c:v>
                </c:pt>
                <c:pt idx="53">
                  <c:v>16103</c:v>
                </c:pt>
                <c:pt idx="54">
                  <c:v>16132</c:v>
                </c:pt>
                <c:pt idx="55">
                  <c:v>16163</c:v>
                </c:pt>
                <c:pt idx="56">
                  <c:v>16193</c:v>
                </c:pt>
                <c:pt idx="57">
                  <c:v>16224</c:v>
                </c:pt>
                <c:pt idx="58">
                  <c:v>16254</c:v>
                </c:pt>
                <c:pt idx="59">
                  <c:v>16285</c:v>
                </c:pt>
                <c:pt idx="60">
                  <c:v>16316</c:v>
                </c:pt>
                <c:pt idx="61">
                  <c:v>16346</c:v>
                </c:pt>
                <c:pt idx="62">
                  <c:v>16377</c:v>
                </c:pt>
                <c:pt idx="63">
                  <c:v>16407</c:v>
                </c:pt>
                <c:pt idx="64">
                  <c:v>16438</c:v>
                </c:pt>
                <c:pt idx="65">
                  <c:v>16469</c:v>
                </c:pt>
                <c:pt idx="66">
                  <c:v>16497</c:v>
                </c:pt>
                <c:pt idx="67">
                  <c:v>16528</c:v>
                </c:pt>
                <c:pt idx="68">
                  <c:v>16558</c:v>
                </c:pt>
              </c:numCache>
            </c:numRef>
          </c:cat>
          <c:val>
            <c:numRef>
              <c:f>Sheet1!$B$2:$B$70</c:f>
              <c:numCache>
                <c:formatCode>General</c:formatCode>
                <c:ptCount val="69"/>
                <c:pt idx="0">
                  <c:v>160000</c:v>
                </c:pt>
                <c:pt idx="1">
                  <c:v>145000</c:v>
                </c:pt>
                <c:pt idx="2">
                  <c:v>65000</c:v>
                </c:pt>
                <c:pt idx="3">
                  <c:v>70000</c:v>
                </c:pt>
                <c:pt idx="4">
                  <c:v>90000</c:v>
                </c:pt>
                <c:pt idx="5">
                  <c:v>150000</c:v>
                </c:pt>
                <c:pt idx="6">
                  <c:v>50000</c:v>
                </c:pt>
                <c:pt idx="7">
                  <c:v>35000</c:v>
                </c:pt>
                <c:pt idx="8">
                  <c:v>50000</c:v>
                </c:pt>
                <c:pt idx="9">
                  <c:v>270000</c:v>
                </c:pt>
                <c:pt idx="10">
                  <c:v>200000</c:v>
                </c:pt>
                <c:pt idx="11">
                  <c:v>260000</c:v>
                </c:pt>
                <c:pt idx="12">
                  <c:v>290000</c:v>
                </c:pt>
                <c:pt idx="13">
                  <c:v>340000</c:v>
                </c:pt>
                <c:pt idx="14">
                  <c:v>140000</c:v>
                </c:pt>
                <c:pt idx="15">
                  <c:v>210000</c:v>
                </c:pt>
                <c:pt idx="16">
                  <c:v>120000</c:v>
                </c:pt>
                <c:pt idx="17">
                  <c:v>180000</c:v>
                </c:pt>
                <c:pt idx="18">
                  <c:v>220000</c:v>
                </c:pt>
                <c:pt idx="19">
                  <c:v>223000</c:v>
                </c:pt>
                <c:pt idx="20">
                  <c:v>314000</c:v>
                </c:pt>
                <c:pt idx="21">
                  <c:v>280000</c:v>
                </c:pt>
                <c:pt idx="22">
                  <c:v>90000</c:v>
                </c:pt>
                <c:pt idx="23">
                  <c:v>80000</c:v>
                </c:pt>
                <c:pt idx="24">
                  <c:v>190000</c:v>
                </c:pt>
                <c:pt idx="25">
                  <c:v>150000</c:v>
                </c:pt>
                <c:pt idx="26">
                  <c:v>50000</c:v>
                </c:pt>
                <c:pt idx="27">
                  <c:v>110000</c:v>
                </c:pt>
                <c:pt idx="28">
                  <c:v>210000</c:v>
                </c:pt>
                <c:pt idx="29">
                  <c:v>460000</c:v>
                </c:pt>
                <c:pt idx="30">
                  <c:v>535000</c:v>
                </c:pt>
                <c:pt idx="31">
                  <c:v>445000</c:v>
                </c:pt>
                <c:pt idx="32">
                  <c:v>600000</c:v>
                </c:pt>
                <c:pt idx="33">
                  <c:v>700000</c:v>
                </c:pt>
                <c:pt idx="34">
                  <c:v>460000</c:v>
                </c:pt>
                <c:pt idx="35">
                  <c:v>550000</c:v>
                </c:pt>
                <c:pt idx="36">
                  <c:v>470000</c:v>
                </c:pt>
                <c:pt idx="37">
                  <c:v>635000</c:v>
                </c:pt>
                <c:pt idx="38">
                  <c:v>720000</c:v>
                </c:pt>
                <c:pt idx="39">
                  <c:v>330000</c:v>
                </c:pt>
                <c:pt idx="40">
                  <c:v>190000</c:v>
                </c:pt>
                <c:pt idx="41">
                  <c:v>340000</c:v>
                </c:pt>
                <c:pt idx="42">
                  <c:v>600000</c:v>
                </c:pt>
                <c:pt idx="43">
                  <c:v>300000</c:v>
                </c:pt>
                <c:pt idx="44">
                  <c:v>270000</c:v>
                </c:pt>
                <c:pt idx="45">
                  <c:v>90000</c:v>
                </c:pt>
                <c:pt idx="46">
                  <c:v>220000</c:v>
                </c:pt>
                <c:pt idx="47">
                  <c:v>100000</c:v>
                </c:pt>
                <c:pt idx="48">
                  <c:v>105000</c:v>
                </c:pt>
                <c:pt idx="49">
                  <c:v>90000</c:v>
                </c:pt>
                <c:pt idx="50">
                  <c:v>70000</c:v>
                </c:pt>
                <c:pt idx="51">
                  <c:v>80000</c:v>
                </c:pt>
                <c:pt idx="52">
                  <c:v>85000</c:v>
                </c:pt>
                <c:pt idx="53">
                  <c:v>82000</c:v>
                </c:pt>
                <c:pt idx="54">
                  <c:v>140000</c:v>
                </c:pt>
                <c:pt idx="55">
                  <c:v>50000</c:v>
                </c:pt>
                <c:pt idx="56">
                  <c:v>20000</c:v>
                </c:pt>
                <c:pt idx="57">
                  <c:v>50000</c:v>
                </c:pt>
                <c:pt idx="58">
                  <c:v>52000</c:v>
                </c:pt>
                <c:pt idx="59">
                  <c:v>100000</c:v>
                </c:pt>
                <c:pt idx="60">
                  <c:v>44000</c:v>
                </c:pt>
                <c:pt idx="61">
                  <c:v>5000</c:v>
                </c:pt>
                <c:pt idx="62">
                  <c:v>24000</c:v>
                </c:pt>
                <c:pt idx="63">
                  <c:v>55000</c:v>
                </c:pt>
                <c:pt idx="64">
                  <c:v>45000</c:v>
                </c:pt>
                <c:pt idx="65">
                  <c:v>60000</c:v>
                </c:pt>
                <c:pt idx="66">
                  <c:v>44000</c:v>
                </c:pt>
                <c:pt idx="67">
                  <c:v>77000</c:v>
                </c:pt>
                <c:pt idx="68">
                  <c:v>10000</c:v>
                </c:pt>
              </c:numCache>
            </c:numRef>
          </c:val>
        </c:ser>
        <c:dLbls>
          <c:showLegendKey val="0"/>
          <c:showVal val="0"/>
          <c:showCatName val="0"/>
          <c:showSerName val="0"/>
          <c:showPercent val="0"/>
          <c:showBubbleSize val="0"/>
        </c:dLbls>
        <c:gapWidth val="150"/>
        <c:shape val="box"/>
        <c:axId val="261503552"/>
        <c:axId val="254784352"/>
        <c:axId val="0"/>
      </c:bar3DChart>
      <c:dateAx>
        <c:axId val="261503552"/>
        <c:scaling>
          <c:orientation val="minMax"/>
        </c:scaling>
        <c:delete val="0"/>
        <c:axPos val="b"/>
        <c:numFmt formatCode="mmm\-yy" sourceLinked="0"/>
        <c:majorTickMark val="out"/>
        <c:minorTickMark val="none"/>
        <c:tickLblPos val="nextTo"/>
        <c:crossAx val="254784352"/>
        <c:crosses val="autoZero"/>
        <c:auto val="1"/>
        <c:lblOffset val="100"/>
        <c:baseTimeUnit val="months"/>
      </c:dateAx>
      <c:valAx>
        <c:axId val="254784352"/>
        <c:scaling>
          <c:orientation val="minMax"/>
        </c:scaling>
        <c:delete val="0"/>
        <c:axPos val="l"/>
        <c:numFmt formatCode="General" sourceLinked="1"/>
        <c:majorTickMark val="out"/>
        <c:minorTickMark val="none"/>
        <c:tickLblPos val="nextTo"/>
        <c:spPr>
          <a:effectLst>
            <a:outerShdw blurRad="50800" dist="38100" dir="5400000" algn="t" rotWithShape="0">
              <a:prstClr val="black">
                <a:alpha val="40000"/>
              </a:prstClr>
            </a:outerShdw>
          </a:effectLst>
        </c:spPr>
        <c:crossAx val="261503552"/>
        <c:crosses val="autoZero"/>
        <c:crossBetween val="between"/>
      </c:valAx>
      <c:spPr>
        <a:noFill/>
        <a:ln w="25385">
          <a:noFill/>
        </a:ln>
      </c:spPr>
    </c:plotArea>
    <c:plotVisOnly val="1"/>
    <c:dispBlanksAs val="gap"/>
    <c:showDLblsOverMax val="0"/>
  </c:chart>
  <c:spPr>
    <a:gradFill>
      <a:gsLst>
        <a:gs pos="0">
          <a:srgbClr val="727CA3">
            <a:tint val="66000"/>
            <a:satMod val="160000"/>
            <a:alpha val="0"/>
          </a:srgbClr>
        </a:gs>
        <a:gs pos="50000">
          <a:srgbClr val="727CA3">
            <a:tint val="44500"/>
            <a:satMod val="160000"/>
            <a:alpha val="68000"/>
          </a:srgbClr>
        </a:gs>
        <a:gs pos="100000">
          <a:srgbClr val="727CA3">
            <a:tint val="23500"/>
            <a:satMod val="160000"/>
            <a:alpha val="89000"/>
          </a:srgbClr>
        </a:gs>
      </a:gsLst>
      <a:lin ang="5400000" scaled="0"/>
    </a:gradFill>
    <a:ln>
      <a:noFill/>
    </a:ln>
    <a:scene3d>
      <a:camera prst="orthographicFront"/>
      <a:lightRig rig="threePt" dir="t"/>
    </a:scene3d>
    <a:sp3d>
      <a:bevelT/>
    </a:sp3d>
  </c:spPr>
  <c:txPr>
    <a:bodyPr/>
    <a:lstStyle/>
    <a:p>
      <a:pPr>
        <a:defRPr sz="1798"/>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solidFill>
                  <a:schemeClr val="accent4">
                    <a:lumMod val="20000"/>
                    <a:lumOff val="80000"/>
                  </a:schemeClr>
                </a:solidFill>
              </a:rPr>
              <a:t>Shipping lost </a:t>
            </a:r>
            <a:r>
              <a:rPr lang="en-US" baseline="0" dirty="0" smtClean="0">
                <a:solidFill>
                  <a:schemeClr val="accent4">
                    <a:lumMod val="20000"/>
                    <a:lumOff val="80000"/>
                  </a:schemeClr>
                </a:solidFill>
              </a:rPr>
              <a:t>to u-boats</a:t>
            </a:r>
            <a:r>
              <a:rPr lang="en-US" sz="1598" baseline="0" dirty="0" smtClean="0">
                <a:solidFill>
                  <a:schemeClr val="accent4">
                    <a:lumMod val="20000"/>
                    <a:lumOff val="80000"/>
                  </a:schemeClr>
                </a:solidFill>
              </a:rPr>
              <a:t> (in tons)</a:t>
            </a:r>
            <a:endParaRPr lang="en-US" dirty="0">
              <a:solidFill>
                <a:schemeClr val="accent4">
                  <a:lumMod val="20000"/>
                  <a:lumOff val="80000"/>
                </a:schemeClr>
              </a:solidFill>
            </a:endParaRPr>
          </a:p>
        </c:rich>
      </c:tx>
      <c:layout>
        <c:manualLayout>
          <c:xMode val="edge"/>
          <c:yMode val="edge"/>
          <c:x val="0.25342387643023101"/>
          <c:y val="2.89855599733202E-2"/>
        </c:manualLayout>
      </c:layout>
      <c:overlay val="0"/>
    </c:title>
    <c:autoTitleDeleted val="0"/>
    <c:view3D>
      <c:rotX val="15"/>
      <c:rotY val="20"/>
      <c:depthPercent val="10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Series 1</c:v>
                </c:pt>
              </c:strCache>
            </c:strRef>
          </c:tx>
          <c:spPr>
            <a:solidFill>
              <a:schemeClr val="tx2">
                <a:lumMod val="50000"/>
              </a:schemeClr>
            </a:solidFill>
          </c:spPr>
          <c:invertIfNegative val="0"/>
          <c:dPt>
            <c:idx val="29"/>
            <c:invertIfNegative val="0"/>
            <c:bubble3D val="0"/>
            <c:spPr>
              <a:solidFill>
                <a:srgbClr val="FF0000"/>
              </a:solidFill>
            </c:spPr>
          </c:dPt>
          <c:dPt>
            <c:idx val="30"/>
            <c:invertIfNegative val="0"/>
            <c:bubble3D val="0"/>
            <c:spPr>
              <a:solidFill>
                <a:srgbClr val="FF0000"/>
              </a:solidFill>
            </c:spPr>
          </c:dPt>
          <c:dPt>
            <c:idx val="31"/>
            <c:invertIfNegative val="0"/>
            <c:bubble3D val="0"/>
            <c:spPr>
              <a:solidFill>
                <a:srgbClr val="FF0000"/>
              </a:solidFill>
            </c:spPr>
          </c:dPt>
          <c:dPt>
            <c:idx val="32"/>
            <c:invertIfNegative val="0"/>
            <c:bubble3D val="0"/>
            <c:spPr>
              <a:solidFill>
                <a:srgbClr val="FF0000"/>
              </a:solidFill>
            </c:spPr>
          </c:dPt>
          <c:dPt>
            <c:idx val="33"/>
            <c:invertIfNegative val="0"/>
            <c:bubble3D val="0"/>
            <c:spPr>
              <a:solidFill>
                <a:srgbClr val="FF0000"/>
              </a:solidFill>
            </c:spPr>
          </c:dPt>
          <c:dPt>
            <c:idx val="34"/>
            <c:invertIfNegative val="0"/>
            <c:bubble3D val="0"/>
            <c:spPr>
              <a:solidFill>
                <a:srgbClr val="FF0000"/>
              </a:solidFill>
            </c:spPr>
          </c:dPt>
          <c:dPt>
            <c:idx val="35"/>
            <c:invertIfNegative val="0"/>
            <c:bubble3D val="0"/>
            <c:spPr>
              <a:solidFill>
                <a:srgbClr val="FF0000"/>
              </a:solidFill>
            </c:spPr>
          </c:dPt>
          <c:dPt>
            <c:idx val="36"/>
            <c:invertIfNegative val="0"/>
            <c:bubble3D val="0"/>
            <c:spPr>
              <a:solidFill>
                <a:srgbClr val="FF0000"/>
              </a:solidFill>
            </c:spPr>
          </c:dPt>
          <c:dPt>
            <c:idx val="37"/>
            <c:invertIfNegative val="0"/>
            <c:bubble3D val="0"/>
            <c:spPr>
              <a:solidFill>
                <a:srgbClr val="FF0000"/>
              </a:solidFill>
            </c:spPr>
          </c:dPt>
          <c:dPt>
            <c:idx val="38"/>
            <c:invertIfNegative val="0"/>
            <c:bubble3D val="0"/>
            <c:spPr>
              <a:solidFill>
                <a:srgbClr val="FF0000"/>
              </a:solidFill>
            </c:spPr>
          </c:dPt>
          <c:cat>
            <c:numRef>
              <c:f>Sheet1!$A$2:$A$70</c:f>
              <c:numCache>
                <c:formatCode>mmm\-yy</c:formatCode>
                <c:ptCount val="69"/>
                <c:pt idx="0">
                  <c:v>14489</c:v>
                </c:pt>
                <c:pt idx="1">
                  <c:v>14519</c:v>
                </c:pt>
                <c:pt idx="2">
                  <c:v>14550</c:v>
                </c:pt>
                <c:pt idx="3">
                  <c:v>14580</c:v>
                </c:pt>
                <c:pt idx="4">
                  <c:v>14611</c:v>
                </c:pt>
                <c:pt idx="5">
                  <c:v>14642</c:v>
                </c:pt>
                <c:pt idx="6">
                  <c:v>14671</c:v>
                </c:pt>
                <c:pt idx="7">
                  <c:v>14702</c:v>
                </c:pt>
                <c:pt idx="8">
                  <c:v>14732</c:v>
                </c:pt>
                <c:pt idx="9">
                  <c:v>14763</c:v>
                </c:pt>
                <c:pt idx="10">
                  <c:v>14793</c:v>
                </c:pt>
                <c:pt idx="11">
                  <c:v>14824</c:v>
                </c:pt>
                <c:pt idx="12">
                  <c:v>14855</c:v>
                </c:pt>
                <c:pt idx="13">
                  <c:v>14885</c:v>
                </c:pt>
                <c:pt idx="14">
                  <c:v>14916</c:v>
                </c:pt>
                <c:pt idx="15">
                  <c:v>14946</c:v>
                </c:pt>
                <c:pt idx="16">
                  <c:v>14977</c:v>
                </c:pt>
                <c:pt idx="17">
                  <c:v>15008</c:v>
                </c:pt>
                <c:pt idx="18">
                  <c:v>15036</c:v>
                </c:pt>
                <c:pt idx="19">
                  <c:v>15067</c:v>
                </c:pt>
                <c:pt idx="20">
                  <c:v>15097</c:v>
                </c:pt>
                <c:pt idx="21">
                  <c:v>15128</c:v>
                </c:pt>
                <c:pt idx="22">
                  <c:v>15158</c:v>
                </c:pt>
                <c:pt idx="23">
                  <c:v>15189</c:v>
                </c:pt>
                <c:pt idx="24">
                  <c:v>15220</c:v>
                </c:pt>
                <c:pt idx="25">
                  <c:v>15250</c:v>
                </c:pt>
                <c:pt idx="26">
                  <c:v>15281</c:v>
                </c:pt>
                <c:pt idx="27">
                  <c:v>15311</c:v>
                </c:pt>
                <c:pt idx="28">
                  <c:v>15342</c:v>
                </c:pt>
                <c:pt idx="29">
                  <c:v>15373</c:v>
                </c:pt>
                <c:pt idx="30">
                  <c:v>15401</c:v>
                </c:pt>
                <c:pt idx="31">
                  <c:v>15432</c:v>
                </c:pt>
                <c:pt idx="32">
                  <c:v>15462</c:v>
                </c:pt>
                <c:pt idx="33">
                  <c:v>15493</c:v>
                </c:pt>
                <c:pt idx="34">
                  <c:v>15523</c:v>
                </c:pt>
                <c:pt idx="35">
                  <c:v>15554</c:v>
                </c:pt>
                <c:pt idx="36">
                  <c:v>15585</c:v>
                </c:pt>
                <c:pt idx="37">
                  <c:v>15615</c:v>
                </c:pt>
                <c:pt idx="38">
                  <c:v>15646</c:v>
                </c:pt>
                <c:pt idx="39">
                  <c:v>15676</c:v>
                </c:pt>
                <c:pt idx="40">
                  <c:v>15707</c:v>
                </c:pt>
                <c:pt idx="41">
                  <c:v>15738</c:v>
                </c:pt>
                <c:pt idx="42">
                  <c:v>15766</c:v>
                </c:pt>
                <c:pt idx="43">
                  <c:v>15797</c:v>
                </c:pt>
                <c:pt idx="44">
                  <c:v>15827</c:v>
                </c:pt>
                <c:pt idx="45">
                  <c:v>15858</c:v>
                </c:pt>
                <c:pt idx="46">
                  <c:v>15888</c:v>
                </c:pt>
                <c:pt idx="47">
                  <c:v>15919</c:v>
                </c:pt>
                <c:pt idx="48">
                  <c:v>15950</c:v>
                </c:pt>
                <c:pt idx="49">
                  <c:v>15980</c:v>
                </c:pt>
                <c:pt idx="50">
                  <c:v>16011</c:v>
                </c:pt>
                <c:pt idx="51">
                  <c:v>16041</c:v>
                </c:pt>
                <c:pt idx="52">
                  <c:v>16072</c:v>
                </c:pt>
                <c:pt idx="53">
                  <c:v>16103</c:v>
                </c:pt>
                <c:pt idx="54">
                  <c:v>16132</c:v>
                </c:pt>
                <c:pt idx="55">
                  <c:v>16163</c:v>
                </c:pt>
                <c:pt idx="56">
                  <c:v>16193</c:v>
                </c:pt>
                <c:pt idx="57">
                  <c:v>16224</c:v>
                </c:pt>
                <c:pt idx="58">
                  <c:v>16254</c:v>
                </c:pt>
                <c:pt idx="59">
                  <c:v>16285</c:v>
                </c:pt>
                <c:pt idx="60">
                  <c:v>16316</c:v>
                </c:pt>
                <c:pt idx="61">
                  <c:v>16346</c:v>
                </c:pt>
                <c:pt idx="62">
                  <c:v>16377</c:v>
                </c:pt>
                <c:pt idx="63">
                  <c:v>16407</c:v>
                </c:pt>
                <c:pt idx="64">
                  <c:v>16438</c:v>
                </c:pt>
                <c:pt idx="65">
                  <c:v>16469</c:v>
                </c:pt>
                <c:pt idx="66">
                  <c:v>16497</c:v>
                </c:pt>
                <c:pt idx="67">
                  <c:v>16528</c:v>
                </c:pt>
                <c:pt idx="68">
                  <c:v>16558</c:v>
                </c:pt>
              </c:numCache>
            </c:numRef>
          </c:cat>
          <c:val>
            <c:numRef>
              <c:f>Sheet1!$B$2:$B$70</c:f>
              <c:numCache>
                <c:formatCode>General</c:formatCode>
                <c:ptCount val="69"/>
                <c:pt idx="0">
                  <c:v>160000</c:v>
                </c:pt>
                <c:pt idx="1">
                  <c:v>145000</c:v>
                </c:pt>
                <c:pt idx="2">
                  <c:v>65000</c:v>
                </c:pt>
                <c:pt idx="3">
                  <c:v>70000</c:v>
                </c:pt>
                <c:pt idx="4">
                  <c:v>90000</c:v>
                </c:pt>
                <c:pt idx="5">
                  <c:v>150000</c:v>
                </c:pt>
                <c:pt idx="6">
                  <c:v>50000</c:v>
                </c:pt>
                <c:pt idx="7">
                  <c:v>35000</c:v>
                </c:pt>
                <c:pt idx="8">
                  <c:v>50000</c:v>
                </c:pt>
                <c:pt idx="9">
                  <c:v>270000</c:v>
                </c:pt>
                <c:pt idx="10">
                  <c:v>200000</c:v>
                </c:pt>
                <c:pt idx="11">
                  <c:v>260000</c:v>
                </c:pt>
                <c:pt idx="12">
                  <c:v>290000</c:v>
                </c:pt>
                <c:pt idx="13">
                  <c:v>340000</c:v>
                </c:pt>
                <c:pt idx="14">
                  <c:v>140000</c:v>
                </c:pt>
                <c:pt idx="15">
                  <c:v>210000</c:v>
                </c:pt>
                <c:pt idx="16">
                  <c:v>120000</c:v>
                </c:pt>
                <c:pt idx="17">
                  <c:v>180000</c:v>
                </c:pt>
                <c:pt idx="18">
                  <c:v>220000</c:v>
                </c:pt>
                <c:pt idx="19">
                  <c:v>223000</c:v>
                </c:pt>
                <c:pt idx="20">
                  <c:v>314000</c:v>
                </c:pt>
                <c:pt idx="21">
                  <c:v>280000</c:v>
                </c:pt>
                <c:pt idx="22">
                  <c:v>90000</c:v>
                </c:pt>
                <c:pt idx="23">
                  <c:v>80000</c:v>
                </c:pt>
                <c:pt idx="24">
                  <c:v>190000</c:v>
                </c:pt>
                <c:pt idx="25">
                  <c:v>150000</c:v>
                </c:pt>
                <c:pt idx="26">
                  <c:v>50000</c:v>
                </c:pt>
                <c:pt idx="27">
                  <c:v>110000</c:v>
                </c:pt>
                <c:pt idx="28">
                  <c:v>210000</c:v>
                </c:pt>
                <c:pt idx="29">
                  <c:v>460000</c:v>
                </c:pt>
                <c:pt idx="30">
                  <c:v>535000</c:v>
                </c:pt>
                <c:pt idx="31">
                  <c:v>445000</c:v>
                </c:pt>
                <c:pt idx="32">
                  <c:v>600000</c:v>
                </c:pt>
                <c:pt idx="33">
                  <c:v>700000</c:v>
                </c:pt>
                <c:pt idx="34">
                  <c:v>460000</c:v>
                </c:pt>
                <c:pt idx="35">
                  <c:v>550000</c:v>
                </c:pt>
                <c:pt idx="36">
                  <c:v>470000</c:v>
                </c:pt>
                <c:pt idx="37">
                  <c:v>635000</c:v>
                </c:pt>
                <c:pt idx="38">
                  <c:v>720000</c:v>
                </c:pt>
                <c:pt idx="39">
                  <c:v>330000</c:v>
                </c:pt>
                <c:pt idx="40">
                  <c:v>190000</c:v>
                </c:pt>
                <c:pt idx="41">
                  <c:v>340000</c:v>
                </c:pt>
                <c:pt idx="42">
                  <c:v>600000</c:v>
                </c:pt>
                <c:pt idx="43">
                  <c:v>300000</c:v>
                </c:pt>
                <c:pt idx="44">
                  <c:v>270000</c:v>
                </c:pt>
                <c:pt idx="45">
                  <c:v>90000</c:v>
                </c:pt>
                <c:pt idx="46">
                  <c:v>220000</c:v>
                </c:pt>
                <c:pt idx="47">
                  <c:v>100000</c:v>
                </c:pt>
                <c:pt idx="48">
                  <c:v>105000</c:v>
                </c:pt>
                <c:pt idx="49">
                  <c:v>90000</c:v>
                </c:pt>
                <c:pt idx="50">
                  <c:v>70000</c:v>
                </c:pt>
                <c:pt idx="51">
                  <c:v>80000</c:v>
                </c:pt>
                <c:pt idx="52">
                  <c:v>85000</c:v>
                </c:pt>
                <c:pt idx="53">
                  <c:v>82000</c:v>
                </c:pt>
                <c:pt idx="54">
                  <c:v>140000</c:v>
                </c:pt>
                <c:pt idx="55">
                  <c:v>50000</c:v>
                </c:pt>
                <c:pt idx="56">
                  <c:v>20000</c:v>
                </c:pt>
                <c:pt idx="57">
                  <c:v>50000</c:v>
                </c:pt>
                <c:pt idx="58">
                  <c:v>52000</c:v>
                </c:pt>
                <c:pt idx="59">
                  <c:v>100000</c:v>
                </c:pt>
                <c:pt idx="60">
                  <c:v>44000</c:v>
                </c:pt>
                <c:pt idx="61">
                  <c:v>5000</c:v>
                </c:pt>
                <c:pt idx="62">
                  <c:v>24000</c:v>
                </c:pt>
                <c:pt idx="63">
                  <c:v>55000</c:v>
                </c:pt>
                <c:pt idx="64">
                  <c:v>45000</c:v>
                </c:pt>
                <c:pt idx="65">
                  <c:v>60000</c:v>
                </c:pt>
                <c:pt idx="66">
                  <c:v>44000</c:v>
                </c:pt>
                <c:pt idx="67">
                  <c:v>77000</c:v>
                </c:pt>
                <c:pt idx="68">
                  <c:v>10000</c:v>
                </c:pt>
              </c:numCache>
            </c:numRef>
          </c:val>
        </c:ser>
        <c:dLbls>
          <c:showLegendKey val="0"/>
          <c:showVal val="0"/>
          <c:showCatName val="0"/>
          <c:showSerName val="0"/>
          <c:showPercent val="0"/>
          <c:showBubbleSize val="0"/>
        </c:dLbls>
        <c:gapWidth val="150"/>
        <c:shape val="box"/>
        <c:axId val="251891376"/>
        <c:axId val="251891936"/>
        <c:axId val="0"/>
      </c:bar3DChart>
      <c:dateAx>
        <c:axId val="251891376"/>
        <c:scaling>
          <c:orientation val="minMax"/>
        </c:scaling>
        <c:delete val="0"/>
        <c:axPos val="b"/>
        <c:numFmt formatCode="mmm\-yy" sourceLinked="0"/>
        <c:majorTickMark val="out"/>
        <c:minorTickMark val="none"/>
        <c:tickLblPos val="nextTo"/>
        <c:crossAx val="251891936"/>
        <c:crosses val="autoZero"/>
        <c:auto val="1"/>
        <c:lblOffset val="100"/>
        <c:baseTimeUnit val="months"/>
      </c:dateAx>
      <c:valAx>
        <c:axId val="251891936"/>
        <c:scaling>
          <c:orientation val="minMax"/>
        </c:scaling>
        <c:delete val="0"/>
        <c:axPos val="l"/>
        <c:numFmt formatCode="General" sourceLinked="1"/>
        <c:majorTickMark val="out"/>
        <c:minorTickMark val="none"/>
        <c:tickLblPos val="nextTo"/>
        <c:spPr>
          <a:effectLst>
            <a:outerShdw blurRad="50800" dist="38100" dir="5400000" algn="t" rotWithShape="0">
              <a:prstClr val="black">
                <a:alpha val="40000"/>
              </a:prstClr>
            </a:outerShdw>
          </a:effectLst>
        </c:spPr>
        <c:crossAx val="251891376"/>
        <c:crosses val="autoZero"/>
        <c:crossBetween val="between"/>
      </c:valAx>
      <c:spPr>
        <a:noFill/>
        <a:ln w="25385">
          <a:noFill/>
        </a:ln>
      </c:spPr>
    </c:plotArea>
    <c:plotVisOnly val="1"/>
    <c:dispBlanksAs val="gap"/>
    <c:showDLblsOverMax val="0"/>
  </c:chart>
  <c:spPr>
    <a:gradFill>
      <a:gsLst>
        <a:gs pos="0">
          <a:srgbClr val="727CA3">
            <a:tint val="66000"/>
            <a:satMod val="160000"/>
            <a:alpha val="0"/>
          </a:srgbClr>
        </a:gs>
        <a:gs pos="50000">
          <a:srgbClr val="727CA3">
            <a:tint val="44500"/>
            <a:satMod val="160000"/>
            <a:alpha val="68000"/>
          </a:srgbClr>
        </a:gs>
        <a:gs pos="100000">
          <a:srgbClr val="727CA3">
            <a:tint val="23500"/>
            <a:satMod val="160000"/>
            <a:alpha val="89000"/>
          </a:srgbClr>
        </a:gs>
      </a:gsLst>
      <a:lin ang="5400000" scaled="0"/>
    </a:gradFill>
    <a:ln>
      <a:noFill/>
    </a:ln>
    <a:scene3d>
      <a:camera prst="orthographicFront"/>
      <a:lightRig rig="threePt" dir="t"/>
    </a:scene3d>
    <a:sp3d>
      <a:bevelT/>
    </a:sp3d>
  </c:spPr>
  <c:txPr>
    <a:bodyPr/>
    <a:lstStyle/>
    <a:p>
      <a:pPr>
        <a:defRPr sz="1798"/>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solidFill>
                  <a:schemeClr val="accent4">
                    <a:lumMod val="20000"/>
                    <a:lumOff val="80000"/>
                  </a:schemeClr>
                </a:solidFill>
              </a:rPr>
              <a:t>Shipping lost </a:t>
            </a:r>
            <a:r>
              <a:rPr lang="en-US" baseline="0" dirty="0" smtClean="0">
                <a:solidFill>
                  <a:schemeClr val="accent4">
                    <a:lumMod val="20000"/>
                    <a:lumOff val="80000"/>
                  </a:schemeClr>
                </a:solidFill>
              </a:rPr>
              <a:t>to u-boats</a:t>
            </a:r>
            <a:r>
              <a:rPr lang="en-US" sz="1598" baseline="0" dirty="0" smtClean="0">
                <a:solidFill>
                  <a:schemeClr val="accent4">
                    <a:lumMod val="20000"/>
                    <a:lumOff val="80000"/>
                  </a:schemeClr>
                </a:solidFill>
              </a:rPr>
              <a:t> (in tons)</a:t>
            </a:r>
            <a:endParaRPr lang="en-US" dirty="0">
              <a:solidFill>
                <a:schemeClr val="accent4">
                  <a:lumMod val="20000"/>
                  <a:lumOff val="80000"/>
                </a:schemeClr>
              </a:solidFill>
            </a:endParaRPr>
          </a:p>
        </c:rich>
      </c:tx>
      <c:layout>
        <c:manualLayout>
          <c:xMode val="edge"/>
          <c:yMode val="edge"/>
          <c:x val="0.25342387643023101"/>
          <c:y val="2.89855599733202E-2"/>
        </c:manualLayout>
      </c:layout>
      <c:overlay val="0"/>
    </c:title>
    <c:autoTitleDeleted val="0"/>
    <c:view3D>
      <c:rotX val="15"/>
      <c:rotY val="20"/>
      <c:depthPercent val="10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Series 1</c:v>
                </c:pt>
              </c:strCache>
            </c:strRef>
          </c:tx>
          <c:spPr>
            <a:solidFill>
              <a:schemeClr val="tx2">
                <a:lumMod val="50000"/>
              </a:schemeClr>
            </a:solidFill>
          </c:spPr>
          <c:invertIfNegative val="0"/>
          <c:dPt>
            <c:idx val="29"/>
            <c:invertIfNegative val="0"/>
            <c:bubble3D val="0"/>
            <c:spPr>
              <a:solidFill>
                <a:srgbClr val="FF0000"/>
              </a:solidFill>
            </c:spPr>
          </c:dPt>
          <c:dPt>
            <c:idx val="30"/>
            <c:invertIfNegative val="0"/>
            <c:bubble3D val="0"/>
            <c:spPr>
              <a:solidFill>
                <a:srgbClr val="FF0000"/>
              </a:solidFill>
            </c:spPr>
          </c:dPt>
          <c:dPt>
            <c:idx val="31"/>
            <c:invertIfNegative val="0"/>
            <c:bubble3D val="0"/>
            <c:spPr>
              <a:solidFill>
                <a:srgbClr val="FF0000"/>
              </a:solidFill>
            </c:spPr>
          </c:dPt>
          <c:dPt>
            <c:idx val="32"/>
            <c:invertIfNegative val="0"/>
            <c:bubble3D val="0"/>
            <c:spPr>
              <a:solidFill>
                <a:srgbClr val="FF0000"/>
              </a:solidFill>
            </c:spPr>
          </c:dPt>
          <c:dPt>
            <c:idx val="33"/>
            <c:invertIfNegative val="0"/>
            <c:bubble3D val="0"/>
            <c:spPr>
              <a:solidFill>
                <a:srgbClr val="FF0000"/>
              </a:solidFill>
            </c:spPr>
          </c:dPt>
          <c:dPt>
            <c:idx val="34"/>
            <c:invertIfNegative val="0"/>
            <c:bubble3D val="0"/>
            <c:spPr>
              <a:solidFill>
                <a:srgbClr val="FF0000"/>
              </a:solidFill>
            </c:spPr>
          </c:dPt>
          <c:dPt>
            <c:idx val="35"/>
            <c:invertIfNegative val="0"/>
            <c:bubble3D val="0"/>
            <c:spPr>
              <a:solidFill>
                <a:srgbClr val="FF0000"/>
              </a:solidFill>
            </c:spPr>
          </c:dPt>
          <c:dPt>
            <c:idx val="36"/>
            <c:invertIfNegative val="0"/>
            <c:bubble3D val="0"/>
            <c:spPr>
              <a:solidFill>
                <a:srgbClr val="FF0000"/>
              </a:solidFill>
            </c:spPr>
          </c:dPt>
          <c:dPt>
            <c:idx val="37"/>
            <c:invertIfNegative val="0"/>
            <c:bubble3D val="0"/>
            <c:spPr>
              <a:solidFill>
                <a:srgbClr val="FF0000"/>
              </a:solidFill>
            </c:spPr>
          </c:dPt>
          <c:dPt>
            <c:idx val="38"/>
            <c:invertIfNegative val="0"/>
            <c:bubble3D val="0"/>
            <c:spPr>
              <a:solidFill>
                <a:srgbClr val="FF0000"/>
              </a:solidFill>
            </c:spPr>
          </c:dPt>
          <c:cat>
            <c:numRef>
              <c:f>Sheet1!$A$2:$A$70</c:f>
              <c:numCache>
                <c:formatCode>mmm\-yy</c:formatCode>
                <c:ptCount val="69"/>
                <c:pt idx="0">
                  <c:v>14489</c:v>
                </c:pt>
                <c:pt idx="1">
                  <c:v>14519</c:v>
                </c:pt>
                <c:pt idx="2">
                  <c:v>14550</c:v>
                </c:pt>
                <c:pt idx="3">
                  <c:v>14580</c:v>
                </c:pt>
                <c:pt idx="4">
                  <c:v>14611</c:v>
                </c:pt>
                <c:pt idx="5">
                  <c:v>14642</c:v>
                </c:pt>
                <c:pt idx="6">
                  <c:v>14671</c:v>
                </c:pt>
                <c:pt idx="7">
                  <c:v>14702</c:v>
                </c:pt>
                <c:pt idx="8">
                  <c:v>14732</c:v>
                </c:pt>
                <c:pt idx="9">
                  <c:v>14763</c:v>
                </c:pt>
                <c:pt idx="10">
                  <c:v>14793</c:v>
                </c:pt>
                <c:pt idx="11">
                  <c:v>14824</c:v>
                </c:pt>
                <c:pt idx="12">
                  <c:v>14855</c:v>
                </c:pt>
                <c:pt idx="13">
                  <c:v>14885</c:v>
                </c:pt>
                <c:pt idx="14">
                  <c:v>14916</c:v>
                </c:pt>
                <c:pt idx="15">
                  <c:v>14946</c:v>
                </c:pt>
                <c:pt idx="16">
                  <c:v>14977</c:v>
                </c:pt>
                <c:pt idx="17">
                  <c:v>15008</c:v>
                </c:pt>
                <c:pt idx="18">
                  <c:v>15036</c:v>
                </c:pt>
                <c:pt idx="19">
                  <c:v>15067</c:v>
                </c:pt>
                <c:pt idx="20">
                  <c:v>15097</c:v>
                </c:pt>
                <c:pt idx="21">
                  <c:v>15128</c:v>
                </c:pt>
                <c:pt idx="22">
                  <c:v>15158</c:v>
                </c:pt>
                <c:pt idx="23">
                  <c:v>15189</c:v>
                </c:pt>
                <c:pt idx="24">
                  <c:v>15220</c:v>
                </c:pt>
                <c:pt idx="25">
                  <c:v>15250</c:v>
                </c:pt>
                <c:pt idx="26">
                  <c:v>15281</c:v>
                </c:pt>
                <c:pt idx="27">
                  <c:v>15311</c:v>
                </c:pt>
                <c:pt idx="28">
                  <c:v>15342</c:v>
                </c:pt>
                <c:pt idx="29">
                  <c:v>15373</c:v>
                </c:pt>
                <c:pt idx="30">
                  <c:v>15401</c:v>
                </c:pt>
                <c:pt idx="31">
                  <c:v>15432</c:v>
                </c:pt>
                <c:pt idx="32">
                  <c:v>15462</c:v>
                </c:pt>
                <c:pt idx="33">
                  <c:v>15493</c:v>
                </c:pt>
                <c:pt idx="34">
                  <c:v>15523</c:v>
                </c:pt>
                <c:pt idx="35">
                  <c:v>15554</c:v>
                </c:pt>
                <c:pt idx="36">
                  <c:v>15585</c:v>
                </c:pt>
                <c:pt idx="37">
                  <c:v>15615</c:v>
                </c:pt>
                <c:pt idx="38">
                  <c:v>15646</c:v>
                </c:pt>
                <c:pt idx="39">
                  <c:v>15676</c:v>
                </c:pt>
                <c:pt idx="40">
                  <c:v>15707</c:v>
                </c:pt>
                <c:pt idx="41">
                  <c:v>15738</c:v>
                </c:pt>
                <c:pt idx="42">
                  <c:v>15766</c:v>
                </c:pt>
                <c:pt idx="43">
                  <c:v>15797</c:v>
                </c:pt>
                <c:pt idx="44">
                  <c:v>15827</c:v>
                </c:pt>
                <c:pt idx="45">
                  <c:v>15858</c:v>
                </c:pt>
                <c:pt idx="46">
                  <c:v>15888</c:v>
                </c:pt>
                <c:pt idx="47">
                  <c:v>15919</c:v>
                </c:pt>
                <c:pt idx="48">
                  <c:v>15950</c:v>
                </c:pt>
                <c:pt idx="49">
                  <c:v>15980</c:v>
                </c:pt>
                <c:pt idx="50">
                  <c:v>16011</c:v>
                </c:pt>
                <c:pt idx="51">
                  <c:v>16041</c:v>
                </c:pt>
                <c:pt idx="52">
                  <c:v>16072</c:v>
                </c:pt>
                <c:pt idx="53">
                  <c:v>16103</c:v>
                </c:pt>
                <c:pt idx="54">
                  <c:v>16132</c:v>
                </c:pt>
                <c:pt idx="55">
                  <c:v>16163</c:v>
                </c:pt>
                <c:pt idx="56">
                  <c:v>16193</c:v>
                </c:pt>
                <c:pt idx="57">
                  <c:v>16224</c:v>
                </c:pt>
                <c:pt idx="58">
                  <c:v>16254</c:v>
                </c:pt>
                <c:pt idx="59">
                  <c:v>16285</c:v>
                </c:pt>
                <c:pt idx="60">
                  <c:v>16316</c:v>
                </c:pt>
                <c:pt idx="61">
                  <c:v>16346</c:v>
                </c:pt>
                <c:pt idx="62">
                  <c:v>16377</c:v>
                </c:pt>
                <c:pt idx="63">
                  <c:v>16407</c:v>
                </c:pt>
                <c:pt idx="64">
                  <c:v>16438</c:v>
                </c:pt>
                <c:pt idx="65">
                  <c:v>16469</c:v>
                </c:pt>
                <c:pt idx="66">
                  <c:v>16497</c:v>
                </c:pt>
                <c:pt idx="67">
                  <c:v>16528</c:v>
                </c:pt>
                <c:pt idx="68">
                  <c:v>16558</c:v>
                </c:pt>
              </c:numCache>
            </c:numRef>
          </c:cat>
          <c:val>
            <c:numRef>
              <c:f>Sheet1!$B$2:$B$70</c:f>
              <c:numCache>
                <c:formatCode>General</c:formatCode>
                <c:ptCount val="69"/>
                <c:pt idx="0">
                  <c:v>160000</c:v>
                </c:pt>
                <c:pt idx="1">
                  <c:v>145000</c:v>
                </c:pt>
                <c:pt idx="2">
                  <c:v>65000</c:v>
                </c:pt>
                <c:pt idx="3">
                  <c:v>70000</c:v>
                </c:pt>
                <c:pt idx="4">
                  <c:v>90000</c:v>
                </c:pt>
                <c:pt idx="5">
                  <c:v>150000</c:v>
                </c:pt>
                <c:pt idx="6">
                  <c:v>50000</c:v>
                </c:pt>
                <c:pt idx="7">
                  <c:v>35000</c:v>
                </c:pt>
                <c:pt idx="8">
                  <c:v>50000</c:v>
                </c:pt>
                <c:pt idx="9">
                  <c:v>270000</c:v>
                </c:pt>
                <c:pt idx="10">
                  <c:v>200000</c:v>
                </c:pt>
                <c:pt idx="11">
                  <c:v>260000</c:v>
                </c:pt>
                <c:pt idx="12">
                  <c:v>290000</c:v>
                </c:pt>
                <c:pt idx="13">
                  <c:v>340000</c:v>
                </c:pt>
                <c:pt idx="14">
                  <c:v>140000</c:v>
                </c:pt>
                <c:pt idx="15">
                  <c:v>210000</c:v>
                </c:pt>
                <c:pt idx="16">
                  <c:v>120000</c:v>
                </c:pt>
                <c:pt idx="17">
                  <c:v>180000</c:v>
                </c:pt>
                <c:pt idx="18">
                  <c:v>220000</c:v>
                </c:pt>
                <c:pt idx="19">
                  <c:v>223000</c:v>
                </c:pt>
                <c:pt idx="20">
                  <c:v>314000</c:v>
                </c:pt>
                <c:pt idx="21">
                  <c:v>280000</c:v>
                </c:pt>
                <c:pt idx="22">
                  <c:v>90000</c:v>
                </c:pt>
                <c:pt idx="23">
                  <c:v>80000</c:v>
                </c:pt>
                <c:pt idx="24">
                  <c:v>190000</c:v>
                </c:pt>
                <c:pt idx="25">
                  <c:v>150000</c:v>
                </c:pt>
                <c:pt idx="26">
                  <c:v>50000</c:v>
                </c:pt>
                <c:pt idx="27">
                  <c:v>110000</c:v>
                </c:pt>
                <c:pt idx="28">
                  <c:v>210000</c:v>
                </c:pt>
                <c:pt idx="29">
                  <c:v>460000</c:v>
                </c:pt>
                <c:pt idx="30">
                  <c:v>535000</c:v>
                </c:pt>
                <c:pt idx="31">
                  <c:v>445000</c:v>
                </c:pt>
                <c:pt idx="32">
                  <c:v>600000</c:v>
                </c:pt>
                <c:pt idx="33">
                  <c:v>700000</c:v>
                </c:pt>
                <c:pt idx="34">
                  <c:v>460000</c:v>
                </c:pt>
                <c:pt idx="35">
                  <c:v>550000</c:v>
                </c:pt>
                <c:pt idx="36">
                  <c:v>470000</c:v>
                </c:pt>
                <c:pt idx="37">
                  <c:v>635000</c:v>
                </c:pt>
                <c:pt idx="38">
                  <c:v>720000</c:v>
                </c:pt>
                <c:pt idx="39">
                  <c:v>330000</c:v>
                </c:pt>
                <c:pt idx="40">
                  <c:v>190000</c:v>
                </c:pt>
                <c:pt idx="41">
                  <c:v>340000</c:v>
                </c:pt>
                <c:pt idx="42">
                  <c:v>600000</c:v>
                </c:pt>
                <c:pt idx="43">
                  <c:v>300000</c:v>
                </c:pt>
                <c:pt idx="44">
                  <c:v>270000</c:v>
                </c:pt>
                <c:pt idx="45">
                  <c:v>90000</c:v>
                </c:pt>
                <c:pt idx="46">
                  <c:v>220000</c:v>
                </c:pt>
                <c:pt idx="47">
                  <c:v>100000</c:v>
                </c:pt>
                <c:pt idx="48">
                  <c:v>105000</c:v>
                </c:pt>
                <c:pt idx="49">
                  <c:v>90000</c:v>
                </c:pt>
                <c:pt idx="50">
                  <c:v>70000</c:v>
                </c:pt>
                <c:pt idx="51">
                  <c:v>80000</c:v>
                </c:pt>
                <c:pt idx="52">
                  <c:v>85000</c:v>
                </c:pt>
                <c:pt idx="53">
                  <c:v>82000</c:v>
                </c:pt>
                <c:pt idx="54">
                  <c:v>140000</c:v>
                </c:pt>
                <c:pt idx="55">
                  <c:v>50000</c:v>
                </c:pt>
                <c:pt idx="56">
                  <c:v>20000</c:v>
                </c:pt>
                <c:pt idx="57">
                  <c:v>50000</c:v>
                </c:pt>
                <c:pt idx="58">
                  <c:v>52000</c:v>
                </c:pt>
                <c:pt idx="59">
                  <c:v>100000</c:v>
                </c:pt>
                <c:pt idx="60">
                  <c:v>44000</c:v>
                </c:pt>
                <c:pt idx="61">
                  <c:v>5000</c:v>
                </c:pt>
                <c:pt idx="62">
                  <c:v>24000</c:v>
                </c:pt>
                <c:pt idx="63">
                  <c:v>55000</c:v>
                </c:pt>
                <c:pt idx="64">
                  <c:v>45000</c:v>
                </c:pt>
                <c:pt idx="65">
                  <c:v>60000</c:v>
                </c:pt>
                <c:pt idx="66">
                  <c:v>44000</c:v>
                </c:pt>
                <c:pt idx="67">
                  <c:v>77000</c:v>
                </c:pt>
                <c:pt idx="68">
                  <c:v>10000</c:v>
                </c:pt>
              </c:numCache>
            </c:numRef>
          </c:val>
        </c:ser>
        <c:dLbls>
          <c:showLegendKey val="0"/>
          <c:showVal val="0"/>
          <c:showCatName val="0"/>
          <c:showSerName val="0"/>
          <c:showPercent val="0"/>
          <c:showBubbleSize val="0"/>
        </c:dLbls>
        <c:gapWidth val="150"/>
        <c:shape val="box"/>
        <c:axId val="251896976"/>
        <c:axId val="251897536"/>
        <c:axId val="0"/>
      </c:bar3DChart>
      <c:dateAx>
        <c:axId val="251896976"/>
        <c:scaling>
          <c:orientation val="minMax"/>
        </c:scaling>
        <c:delete val="0"/>
        <c:axPos val="b"/>
        <c:numFmt formatCode="mmm\-yy" sourceLinked="0"/>
        <c:majorTickMark val="out"/>
        <c:minorTickMark val="none"/>
        <c:tickLblPos val="nextTo"/>
        <c:crossAx val="251897536"/>
        <c:crosses val="autoZero"/>
        <c:auto val="1"/>
        <c:lblOffset val="100"/>
        <c:baseTimeUnit val="months"/>
      </c:dateAx>
      <c:valAx>
        <c:axId val="251897536"/>
        <c:scaling>
          <c:orientation val="minMax"/>
        </c:scaling>
        <c:delete val="0"/>
        <c:axPos val="l"/>
        <c:numFmt formatCode="General" sourceLinked="1"/>
        <c:majorTickMark val="out"/>
        <c:minorTickMark val="none"/>
        <c:tickLblPos val="nextTo"/>
        <c:spPr>
          <a:effectLst>
            <a:outerShdw blurRad="50800" dist="38100" dir="5400000" algn="t" rotWithShape="0">
              <a:prstClr val="black">
                <a:alpha val="40000"/>
              </a:prstClr>
            </a:outerShdw>
          </a:effectLst>
        </c:spPr>
        <c:crossAx val="251896976"/>
        <c:crosses val="autoZero"/>
        <c:crossBetween val="between"/>
      </c:valAx>
      <c:spPr>
        <a:noFill/>
        <a:ln w="25385">
          <a:noFill/>
        </a:ln>
      </c:spPr>
    </c:plotArea>
    <c:plotVisOnly val="1"/>
    <c:dispBlanksAs val="gap"/>
    <c:showDLblsOverMax val="0"/>
  </c:chart>
  <c:spPr>
    <a:gradFill>
      <a:gsLst>
        <a:gs pos="0">
          <a:srgbClr val="727CA3">
            <a:tint val="66000"/>
            <a:satMod val="160000"/>
            <a:alpha val="0"/>
          </a:srgbClr>
        </a:gs>
        <a:gs pos="50000">
          <a:srgbClr val="727CA3">
            <a:tint val="44500"/>
            <a:satMod val="160000"/>
            <a:alpha val="68000"/>
          </a:srgbClr>
        </a:gs>
        <a:gs pos="100000">
          <a:srgbClr val="727CA3">
            <a:tint val="23500"/>
            <a:satMod val="160000"/>
            <a:alpha val="89000"/>
          </a:srgbClr>
        </a:gs>
      </a:gsLst>
      <a:lin ang="5400000" scaled="0"/>
    </a:gradFill>
    <a:ln>
      <a:noFill/>
    </a:ln>
    <a:scene3d>
      <a:camera prst="orthographicFront"/>
      <a:lightRig rig="threePt" dir="t"/>
    </a:scene3d>
    <a:sp3d>
      <a:bevelT/>
    </a:sp3d>
  </c:spPr>
  <c:txPr>
    <a:bodyPr/>
    <a:lstStyle/>
    <a:p>
      <a:pPr>
        <a:defRPr sz="1798"/>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14F94318-109B-4C0E-AB47-8895D834323F}" type="datetimeFigureOut">
              <a:rPr lang="en-GB"/>
              <a:pPr>
                <a:defRPr/>
              </a:pPr>
              <a:t>02/12/2015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DD3C3D39-4CD3-40FC-9AA0-601F30DC6419}" type="slidenum">
              <a:rPr lang="en-GB"/>
              <a:pPr>
                <a:defRPr/>
              </a:pPr>
              <a:t>‹#›</a:t>
            </a:fld>
            <a:endParaRPr lang="en-GB"/>
          </a:p>
        </p:txBody>
      </p:sp>
    </p:spTree>
    <p:extLst>
      <p:ext uri="{BB962C8B-B14F-4D97-AF65-F5344CB8AC3E}">
        <p14:creationId xmlns:p14="http://schemas.microsoft.com/office/powerpoint/2010/main" val="1811046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D3C3D39-4CD3-40FC-9AA0-601F30DC6419}" type="slidenum">
              <a:rPr lang="en-GB" smtClean="0"/>
              <a:pPr>
                <a:defRPr/>
              </a:pPr>
              <a:t>1</a:t>
            </a:fld>
            <a:endParaRPr lang="en-GB"/>
          </a:p>
        </p:txBody>
      </p:sp>
    </p:spTree>
    <p:extLst>
      <p:ext uri="{BB962C8B-B14F-4D97-AF65-F5344CB8AC3E}">
        <p14:creationId xmlns:p14="http://schemas.microsoft.com/office/powerpoint/2010/main" val="217947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F56BC56-40C6-42F1-A379-EC15F4278813}" type="slidenum">
              <a:rPr lang="en-US" smtClean="0"/>
              <a:pPr/>
              <a:t>10</a:t>
            </a:fld>
            <a:endParaRPr lang="en-US" smtClean="0"/>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latin typeface="Times New Roman" pitchFamily="18" charset="0"/>
              </a:rPr>
              <a:t>In a cellular system, each cell has a base transceiver. The transmission power is carefully controlled (to the extent that it is possible in the highly variable mobile communication environment) to allow communication within the cell using a given frequency while limiting the power at that frequency that escapes the cell into adjacent ones. The objective is to use the same frequency in other nearby (but not adjacent) cells, thus allowing the frequency to be used for multiple simultaneous conversations. Generally, 10 to 50 frequencies are assigned to each cell, depending on the traffic expected.</a:t>
            </a:r>
          </a:p>
          <a:p>
            <a:pPr eaLnBrk="1" hangingPunct="1"/>
            <a:r>
              <a:rPr lang="en-US" smtClean="0">
                <a:latin typeface="Times New Roman" pitchFamily="18" charset="0"/>
              </a:rPr>
              <a:t>	</a:t>
            </a:r>
          </a:p>
        </p:txBody>
      </p:sp>
    </p:spTree>
    <p:extLst>
      <p:ext uri="{BB962C8B-B14F-4D97-AF65-F5344CB8AC3E}">
        <p14:creationId xmlns:p14="http://schemas.microsoft.com/office/powerpoint/2010/main" val="3796049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4928761-703D-4054-AB6A-0A7F96B29370}" type="slidenum">
              <a:rPr lang="en-US" smtClean="0"/>
              <a:pPr/>
              <a:t>11</a:t>
            </a:fld>
            <a:endParaRPr lang="en-US" smtClean="0"/>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14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z="1000" smtClean="0">
                <a:latin typeface="Times New Roman" pitchFamily="18" charset="0"/>
              </a:rPr>
              <a:t>The essential issue is to determine how many cells must intervene between two cells using the same frequency so that the two cells do not interfere with each other. Various patterns of frequency reuse are possible. Stallings DCC9e Figure 14.2 shows some examples. If the pattern consists of </a:t>
            </a:r>
            <a:r>
              <a:rPr lang="en-US" sz="1000" i="1" smtClean="0">
                <a:latin typeface="Times New Roman" pitchFamily="18" charset="0"/>
              </a:rPr>
              <a:t>N</a:t>
            </a:r>
            <a:r>
              <a:rPr lang="en-US" sz="1000" smtClean="0">
                <a:latin typeface="Times New Roman" pitchFamily="18" charset="0"/>
              </a:rPr>
              <a:t> cells and each cell is assigned the same number of frequencies, each cell can have </a:t>
            </a:r>
            <a:r>
              <a:rPr lang="en-US" sz="1000" i="1" smtClean="0">
                <a:latin typeface="Times New Roman" pitchFamily="18" charset="0"/>
              </a:rPr>
              <a:t>K</a:t>
            </a:r>
            <a:r>
              <a:rPr lang="en-US" sz="1000" smtClean="0">
                <a:latin typeface="Times New Roman" pitchFamily="18" charset="0"/>
              </a:rPr>
              <a:t>/</a:t>
            </a:r>
            <a:r>
              <a:rPr lang="en-US" sz="1000" i="1" smtClean="0">
                <a:latin typeface="Times New Roman" pitchFamily="18" charset="0"/>
              </a:rPr>
              <a:t>N</a:t>
            </a:r>
            <a:r>
              <a:rPr lang="en-US" sz="1000" smtClean="0">
                <a:latin typeface="Times New Roman" pitchFamily="18" charset="0"/>
              </a:rPr>
              <a:t> frequencies, where </a:t>
            </a:r>
            <a:r>
              <a:rPr lang="en-US" sz="1000" i="1" smtClean="0">
                <a:latin typeface="Times New Roman" pitchFamily="18" charset="0"/>
              </a:rPr>
              <a:t>K</a:t>
            </a:r>
            <a:r>
              <a:rPr lang="en-US" sz="1000" smtClean="0">
                <a:latin typeface="Times New Roman" pitchFamily="18" charset="0"/>
              </a:rPr>
              <a:t> is the total number of frequencies allotted to the system. For AMPS (Section 14.2), </a:t>
            </a:r>
            <a:r>
              <a:rPr lang="en-US" sz="1000" i="1" smtClean="0">
                <a:latin typeface="Times New Roman" pitchFamily="18" charset="0"/>
              </a:rPr>
              <a:t>K</a:t>
            </a:r>
            <a:r>
              <a:rPr lang="en-US" sz="1000" smtClean="0">
                <a:latin typeface="Times New Roman" pitchFamily="18" charset="0"/>
              </a:rPr>
              <a:t> = 395, and </a:t>
            </a:r>
            <a:r>
              <a:rPr lang="en-US" sz="1000" i="1" smtClean="0">
                <a:latin typeface="Times New Roman" pitchFamily="18" charset="0"/>
              </a:rPr>
              <a:t>N</a:t>
            </a:r>
            <a:r>
              <a:rPr lang="en-US" sz="1000" smtClean="0">
                <a:latin typeface="Times New Roman" pitchFamily="18" charset="0"/>
              </a:rPr>
              <a:t> = 7 is the smallest pattern that can provide sufficient isolation between two uses of the same frequency. This implies that there can be at most 57 frequencies per cell on average.</a:t>
            </a:r>
          </a:p>
          <a:p>
            <a:pPr eaLnBrk="1" hangingPunct="1"/>
            <a:r>
              <a:rPr lang="en-US" sz="1000" smtClean="0">
                <a:latin typeface="Times New Roman" pitchFamily="18" charset="0"/>
              </a:rPr>
              <a:t>	In characterizing frequency reuse, the following parameters are commonly used:</a:t>
            </a:r>
          </a:p>
          <a:p>
            <a:pPr eaLnBrk="1" hangingPunct="1"/>
            <a:r>
              <a:rPr lang="en-US" sz="1000" smtClean="0">
                <a:latin typeface="Times New Roman" pitchFamily="18" charset="0"/>
              </a:rPr>
              <a:t> </a:t>
            </a:r>
          </a:p>
          <a:p>
            <a:pPr eaLnBrk="1" hangingPunct="1"/>
            <a:r>
              <a:rPr lang="en-US" sz="1000" smtClean="0">
                <a:latin typeface="Times New Roman" pitchFamily="18" charset="0"/>
              </a:rPr>
              <a:t>	</a:t>
            </a:r>
            <a:r>
              <a:rPr lang="en-US" sz="1000" i="1" smtClean="0">
                <a:latin typeface="Times New Roman" pitchFamily="18" charset="0"/>
              </a:rPr>
              <a:t>D</a:t>
            </a:r>
            <a:r>
              <a:rPr lang="en-US" sz="1000" smtClean="0">
                <a:latin typeface="Times New Roman" pitchFamily="18" charset="0"/>
              </a:rPr>
              <a:t> = minimum distance between centers of cells that use the same band of frequencies (called cochannels)</a:t>
            </a:r>
          </a:p>
          <a:p>
            <a:pPr eaLnBrk="1" hangingPunct="1"/>
            <a:r>
              <a:rPr lang="en-US" sz="1000" smtClean="0">
                <a:latin typeface="Times New Roman" pitchFamily="18" charset="0"/>
              </a:rPr>
              <a:t>	</a:t>
            </a:r>
            <a:r>
              <a:rPr lang="en-US" sz="1000" i="1" smtClean="0">
                <a:latin typeface="Times New Roman" pitchFamily="18" charset="0"/>
              </a:rPr>
              <a:t>R</a:t>
            </a:r>
            <a:r>
              <a:rPr lang="en-US" sz="1000" smtClean="0">
                <a:latin typeface="Times New Roman" pitchFamily="18" charset="0"/>
              </a:rPr>
              <a:t> = radius of a cell</a:t>
            </a:r>
          </a:p>
          <a:p>
            <a:pPr eaLnBrk="1" hangingPunct="1"/>
            <a:r>
              <a:rPr lang="en-US" sz="1000" smtClean="0">
                <a:latin typeface="Times New Roman" pitchFamily="18" charset="0"/>
              </a:rPr>
              <a:t>	</a:t>
            </a:r>
            <a:r>
              <a:rPr lang="en-US" sz="1000" i="1" smtClean="0">
                <a:latin typeface="Times New Roman" pitchFamily="18" charset="0"/>
              </a:rPr>
              <a:t>d</a:t>
            </a:r>
            <a:r>
              <a:rPr lang="en-US" sz="1000" smtClean="0">
                <a:latin typeface="Times New Roman" pitchFamily="18" charset="0"/>
              </a:rPr>
              <a:t> = distance between centers of adjacent cells (</a:t>
            </a:r>
            <a:r>
              <a:rPr lang="en-US" sz="1000" i="1" smtClean="0">
                <a:latin typeface="Times New Roman" pitchFamily="18" charset="0"/>
              </a:rPr>
              <a:t>d</a:t>
            </a:r>
            <a:r>
              <a:rPr lang="en-US" sz="1000" smtClean="0">
                <a:latin typeface="Times New Roman" pitchFamily="18" charset="0"/>
              </a:rPr>
              <a:t> = 2</a:t>
            </a:r>
            <a:r>
              <a:rPr lang="en-US" sz="1000" i="1" smtClean="0">
                <a:latin typeface="Times New Roman" pitchFamily="18" charset="0"/>
              </a:rPr>
              <a:t>R</a:t>
            </a:r>
            <a:r>
              <a:rPr lang="en-US" sz="1000" smtClean="0">
                <a:latin typeface="Times New Roman" pitchFamily="18" charset="0"/>
              </a:rPr>
              <a:t>)</a:t>
            </a:r>
          </a:p>
          <a:p>
            <a:pPr eaLnBrk="1" hangingPunct="1"/>
            <a:r>
              <a:rPr lang="en-US" sz="1000" smtClean="0">
                <a:latin typeface="Times New Roman" pitchFamily="18" charset="0"/>
              </a:rPr>
              <a:t>	</a:t>
            </a:r>
            <a:r>
              <a:rPr lang="en-US" sz="1000" i="1" smtClean="0">
                <a:latin typeface="Times New Roman" pitchFamily="18" charset="0"/>
              </a:rPr>
              <a:t>N</a:t>
            </a:r>
            <a:r>
              <a:rPr lang="en-US" sz="1000" smtClean="0">
                <a:latin typeface="Times New Roman" pitchFamily="18" charset="0"/>
              </a:rPr>
              <a:t> = number of cells in a repetitious pattern (each cell in the pattern uses a unique band of frequencies), termed the </a:t>
            </a:r>
            <a:r>
              <a:rPr lang="en-US" sz="1000" b="1" smtClean="0">
                <a:latin typeface="Times New Roman" pitchFamily="18" charset="0"/>
              </a:rPr>
              <a:t>reuse factor</a:t>
            </a:r>
            <a:endParaRPr lang="en-US" sz="1000" smtClean="0">
              <a:latin typeface="Times New Roman" pitchFamily="18" charset="0"/>
            </a:endParaRPr>
          </a:p>
          <a:p>
            <a:pPr eaLnBrk="1" hangingPunct="1"/>
            <a:r>
              <a:rPr lang="en-US" sz="1000" smtClean="0">
                <a:latin typeface="Times New Roman" pitchFamily="18" charset="0"/>
              </a:rPr>
              <a:t> </a:t>
            </a:r>
          </a:p>
          <a:p>
            <a:pPr eaLnBrk="1" hangingPunct="1"/>
            <a:r>
              <a:rPr lang="en-US" sz="1000" smtClean="0">
                <a:latin typeface="Times New Roman" pitchFamily="18" charset="0"/>
              </a:rPr>
              <a:t>	</a:t>
            </a:r>
            <a:endParaRPr kumimoji="1" lang="en-US" sz="1000" smtClean="0">
              <a:latin typeface="Times New Roman" pitchFamily="18" charset="0"/>
            </a:endParaRPr>
          </a:p>
        </p:txBody>
      </p:sp>
    </p:spTree>
    <p:extLst>
      <p:ext uri="{BB962C8B-B14F-4D97-AF65-F5344CB8AC3E}">
        <p14:creationId xmlns:p14="http://schemas.microsoft.com/office/powerpoint/2010/main" val="3695789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E0BB8EC-B87A-43FB-BD84-78AE4278754F}" type="slidenum">
              <a:rPr lang="en-US" smtClean="0"/>
              <a:pPr/>
              <a:t>12</a:t>
            </a:fld>
            <a:endParaRPr lang="en-US" smtClean="0"/>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latin typeface="Times New Roman" pitchFamily="18" charset="0"/>
            </a:endParaRPr>
          </a:p>
          <a:p>
            <a:pPr eaLnBrk="1" hangingPunct="1"/>
            <a:endParaRPr lang="en-US" dirty="0" smtClean="0">
              <a:latin typeface="Times" pitchFamily="18" charset="0"/>
            </a:endParaRPr>
          </a:p>
          <a:p>
            <a:pPr eaLnBrk="1" hangingPunct="1"/>
            <a:endParaRPr lang="en-US" dirty="0" smtClean="0">
              <a:latin typeface="Times New Roman" pitchFamily="18" charset="0"/>
            </a:endParaRPr>
          </a:p>
        </p:txBody>
      </p:sp>
    </p:spTree>
    <p:extLst>
      <p:ext uri="{BB962C8B-B14F-4D97-AF65-F5344CB8AC3E}">
        <p14:creationId xmlns:p14="http://schemas.microsoft.com/office/powerpoint/2010/main" val="2251329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776075C-B7A6-4535-A64C-35F343168961}" type="slidenum">
              <a:rPr lang="en-US" smtClean="0"/>
              <a:pPr/>
              <a:t>13</a:t>
            </a:fld>
            <a:endParaRPr lang="en-US" smtClean="0"/>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latin typeface="Times New Roman" pitchFamily="18" charset="0"/>
              </a:rPr>
              <a:t>In time, as more customers use the system, traffic may build up so that there are not enough frequencies assigned to a cell to handle its calls. A number of approaches have been used to cope with this situation, including the following:</a:t>
            </a:r>
          </a:p>
          <a:p>
            <a:pPr eaLnBrk="1" hangingPunct="1"/>
            <a:r>
              <a:rPr lang="en-US" smtClean="0">
                <a:latin typeface="Times New Roman" pitchFamily="18" charset="0"/>
              </a:rPr>
              <a:t> </a:t>
            </a:r>
          </a:p>
          <a:p>
            <a:pPr eaLnBrk="1" hangingPunct="1"/>
            <a:r>
              <a:rPr lang="en-US" b="1" smtClean="0">
                <a:latin typeface="Times New Roman" pitchFamily="18" charset="0"/>
              </a:rPr>
              <a:t>Adding new channels:</a:t>
            </a:r>
            <a:r>
              <a:rPr lang="en-US" smtClean="0">
                <a:latin typeface="Times New Roman" pitchFamily="18" charset="0"/>
              </a:rPr>
              <a:t> Typically, when a system is set up in a region, not all of the channels are used, and growth and expansion can be managed in an orderly fashion by adding new channels.</a:t>
            </a:r>
          </a:p>
          <a:p>
            <a:pPr eaLnBrk="1" hangingPunct="1"/>
            <a:r>
              <a:rPr lang="en-US" b="1" smtClean="0">
                <a:latin typeface="Times New Roman" pitchFamily="18" charset="0"/>
              </a:rPr>
              <a:t>Frequency borrowing:</a:t>
            </a:r>
            <a:r>
              <a:rPr lang="en-US" smtClean="0">
                <a:latin typeface="Times New Roman" pitchFamily="18" charset="0"/>
              </a:rPr>
              <a:t> In the simplest case, frequencies are taken from adjacent cells by congested cells. The frequencies can also be assigned to cells dynamically.</a:t>
            </a:r>
          </a:p>
          <a:p>
            <a:pPr eaLnBrk="1" hangingPunct="1"/>
            <a:r>
              <a:rPr lang="en-US" b="1" smtClean="0">
                <a:latin typeface="Times New Roman" pitchFamily="18" charset="0"/>
              </a:rPr>
              <a:t>Cell splitting:</a:t>
            </a:r>
            <a:r>
              <a:rPr lang="en-US" smtClean="0">
                <a:latin typeface="Times New Roman" pitchFamily="18" charset="0"/>
              </a:rPr>
              <a:t> In practice, the distribution of traffic and topographic features is not uniform, and this presents opportunities for capacity increase. Cells in areas of high usage can be split into smaller cells. Generally, the original cells are about 6.5 to 13 km in size. The smaller cells can themselves be split; however, 1.5-km cells are close to the practical minimum size as a general solution (but see the subsequent discussion of microcells). </a:t>
            </a:r>
          </a:p>
        </p:txBody>
      </p:sp>
    </p:spTree>
    <p:extLst>
      <p:ext uri="{BB962C8B-B14F-4D97-AF65-F5344CB8AC3E}">
        <p14:creationId xmlns:p14="http://schemas.microsoft.com/office/powerpoint/2010/main" val="1857574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68984BB-3A62-4342-B4D8-9B5FFFAB3138}" type="slidenum">
              <a:rPr lang="en-US" smtClean="0"/>
              <a:pPr/>
              <a:t>14</a:t>
            </a:fld>
            <a:endParaRPr lang="en-US" smtClean="0"/>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latin typeface="Times New Roman" pitchFamily="18" charset="0"/>
              </a:rPr>
              <a:t>Cells can be divided to provide more capacity. A radius reduction by a factor of </a:t>
            </a:r>
            <a:r>
              <a:rPr lang="en-US" i="1" smtClean="0">
                <a:latin typeface="Times New Roman" pitchFamily="18" charset="0"/>
              </a:rPr>
              <a:t>F</a:t>
            </a:r>
            <a:r>
              <a:rPr lang="en-US" smtClean="0">
                <a:latin typeface="Times New Roman" pitchFamily="18" charset="0"/>
              </a:rPr>
              <a:t> reduces the coverage area and increases the required number of base stations by a factor of </a:t>
            </a:r>
            <a:r>
              <a:rPr lang="en-US" i="1" smtClean="0">
                <a:latin typeface="Times New Roman" pitchFamily="18" charset="0"/>
              </a:rPr>
              <a:t>F</a:t>
            </a:r>
            <a:r>
              <a:rPr lang="en-US" smtClean="0">
                <a:latin typeface="Times New Roman" pitchFamily="18" charset="0"/>
              </a:rPr>
              <a:t>2.</a:t>
            </a:r>
          </a:p>
        </p:txBody>
      </p:sp>
    </p:spTree>
    <p:extLst>
      <p:ext uri="{BB962C8B-B14F-4D97-AF65-F5344CB8AC3E}">
        <p14:creationId xmlns:p14="http://schemas.microsoft.com/office/powerpoint/2010/main" val="210787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48068F6-2177-4346-B071-4F1B33B7C4ED}" type="slidenum">
              <a:rPr lang="en-US" smtClean="0"/>
              <a:pPr/>
              <a:t>15</a:t>
            </a:fld>
            <a:endParaRPr lang="en-US" smtClean="0"/>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55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b="1" smtClean="0">
                <a:latin typeface="Times New Roman" pitchFamily="18" charset="0"/>
              </a:rPr>
              <a:t>Cell sectoring:</a:t>
            </a:r>
            <a:r>
              <a:rPr lang="en-US" smtClean="0">
                <a:latin typeface="Times New Roman" pitchFamily="18" charset="0"/>
              </a:rPr>
              <a:t> With cell sectoring, a cell is divided into a number of wedge-shaped sectors, each with its own set of channels, typically three or six sectors per cell. Each sector is assigned a separate subset of the cell's channels, and directional antennas at the base station are used to focus on each sector.</a:t>
            </a:r>
          </a:p>
        </p:txBody>
      </p:sp>
    </p:spTree>
    <p:extLst>
      <p:ext uri="{BB962C8B-B14F-4D97-AF65-F5344CB8AC3E}">
        <p14:creationId xmlns:p14="http://schemas.microsoft.com/office/powerpoint/2010/main" val="1707699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C940541-F170-4B84-8AA2-ACDCEBF6BCD3}" type="slidenum">
              <a:rPr lang="en-US" smtClean="0"/>
              <a:pPr/>
              <a:t>16</a:t>
            </a:fld>
            <a:endParaRPr lang="en-US" smtClean="0"/>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latin typeface="Times New Roman" pitchFamily="18" charset="0"/>
              </a:rPr>
              <a:t>Stallings DCC9e Figure 14.5 shows the principal elements of a cellular system. In the approximate center of each cell is a base station (BS). The BS includes one or more antennas, a controller, and a number of transceivers, for communicating on the channels assigned to that cell. The controller is used to handle the call process between the mobile unit and the rest of the network. At any time, a number of mobile user units may be active and moving about within a cell, communicating with the BS. Each BS is connected to a mobile telecommunications switching office (MTSO), with one MTSO serving multiple BSs. Typically, the link between an MTSO and a BS is by a wire line, although a wireless link is also possible. The MTSO connects calls between mobile units. The MTSO is also connected to the public telephone or telecommunications network and can make a connection between a fixed subscriber to the public network and a mobile subscriber to the cellular network. The MTSO assigns the voice channel to each call, performs handoffs, and monitors the call for billing information.</a:t>
            </a:r>
          </a:p>
          <a:p>
            <a:pPr eaLnBrk="1" hangingPunct="1"/>
            <a:endParaRPr lang="en-US" smtClean="0">
              <a:latin typeface="Times" pitchFamily="18" charset="0"/>
            </a:endParaRPr>
          </a:p>
        </p:txBody>
      </p:sp>
    </p:spTree>
    <p:extLst>
      <p:ext uri="{BB962C8B-B14F-4D97-AF65-F5344CB8AC3E}">
        <p14:creationId xmlns:p14="http://schemas.microsoft.com/office/powerpoint/2010/main" val="1320232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796C223-3EFD-466D-A15C-A4A5DAEB0CD6}" type="slidenum">
              <a:rPr lang="en-US" smtClean="0"/>
              <a:pPr/>
              <a:t>17</a:t>
            </a:fld>
            <a:endParaRPr lang="en-US" smtClean="0"/>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7588" name="Rectangle 3"/>
          <p:cNvSpPr>
            <a:spLocks noGrp="1" noChangeArrowheads="1"/>
          </p:cNvSpPr>
          <p:nvPr>
            <p:ph type="body" idx="1"/>
          </p:nvPr>
        </p:nvSpPr>
        <p:spPr bwMode="auto">
          <a:noFill/>
        </p:spPr>
        <p:txBody>
          <a:bodyPr wrap="square" numCol="1" anchor="t" anchorCtr="0" compatLnSpc="1">
            <a:prstTxWarp prst="textNoShape">
              <a:avLst/>
            </a:prstTxWarp>
            <a:normAutofit fontScale="77500" lnSpcReduction="20000"/>
          </a:bodyPr>
          <a:lstStyle/>
          <a:p>
            <a:pPr eaLnBrk="1" hangingPunct="1"/>
            <a:r>
              <a:rPr lang="en-US" smtClean="0">
                <a:latin typeface="Times New Roman" pitchFamily="18" charset="0"/>
              </a:rPr>
              <a:t>Stallings DCC9e Figure 14.6 illustrates the steps in a typical call between two mobile users within an area controlled by a single MTSO:</a:t>
            </a:r>
          </a:p>
          <a:p>
            <a:pPr eaLnBrk="1" hangingPunct="1"/>
            <a:r>
              <a:rPr lang="en-US" smtClean="0">
                <a:latin typeface="Times New Roman" pitchFamily="18" charset="0"/>
              </a:rPr>
              <a:t> </a:t>
            </a:r>
          </a:p>
          <a:p>
            <a:pPr eaLnBrk="1" hangingPunct="1"/>
            <a:r>
              <a:rPr lang="en-US" b="1" smtClean="0">
                <a:latin typeface="Times New Roman" pitchFamily="18" charset="0"/>
              </a:rPr>
              <a:t>Mobile unit initialization:</a:t>
            </a:r>
            <a:r>
              <a:rPr lang="en-US" smtClean="0">
                <a:latin typeface="Times New Roman" pitchFamily="18" charset="0"/>
              </a:rPr>
              <a:t> When the mobile unit is turned on, it scans and selects the strongest setup control channel used for this system (Figure 14.6a). Cells with different frequency bands repetitively broadcast on different setup channels. The receiver selects the strongest setup channel and monitors that channel. The effect of this procedure is that the mobile unit has automatically selected the BS antenna of the cell within which it will operate. Then a handshake takes place between the mobile unit and the MTSO controlling this cell, through the BS in this cell. The handshake is used to identify the user and register its location. As long as the mobile unit is on, this scanning procedure is repeated periodically to account for the motion of the unit. If the unit enters a new cell, then a new BS is selected. In addition, the mobile unit is monitoring for pages, discussed subsequently.</a:t>
            </a:r>
          </a:p>
          <a:p>
            <a:pPr eaLnBrk="1" hangingPunct="1"/>
            <a:r>
              <a:rPr lang="en-US" b="1" smtClean="0">
                <a:latin typeface="Times New Roman" pitchFamily="18" charset="0"/>
              </a:rPr>
              <a:t>Mobile-originated call:</a:t>
            </a:r>
            <a:r>
              <a:rPr lang="en-US" smtClean="0">
                <a:latin typeface="Times New Roman" pitchFamily="18" charset="0"/>
              </a:rPr>
              <a:t> A mobile unit originates a call by sending the number of the called unit on the preselected setup channel (Figure 14.6b). The receiver at the mobile unit first checks that the setup channel is idle by examining information in the forward (from the BS) channel. When an idle is detected, the mobile may transmit on the corresponding reverse (to BS) channel. The BS sends the request to the MTSO. </a:t>
            </a:r>
          </a:p>
          <a:p>
            <a:pPr eaLnBrk="1" hangingPunct="1"/>
            <a:r>
              <a:rPr lang="en-US" b="1" smtClean="0">
                <a:latin typeface="Times New Roman" pitchFamily="18" charset="0"/>
              </a:rPr>
              <a:t>Paging:</a:t>
            </a:r>
            <a:r>
              <a:rPr lang="en-US" smtClean="0">
                <a:latin typeface="Times New Roman" pitchFamily="18" charset="0"/>
              </a:rPr>
              <a:t> The MTSO then attempts to complete the connection to the called unit. The MTSO sends a paging message to certain BSs depending on the called mobile number (Figure 14.6c). Each BS transmits the paging signal on its own assigned setup channel. </a:t>
            </a:r>
          </a:p>
          <a:p>
            <a:pPr eaLnBrk="1" hangingPunct="1"/>
            <a:r>
              <a:rPr lang="en-US" b="1" smtClean="0">
                <a:latin typeface="Times New Roman" pitchFamily="18" charset="0"/>
              </a:rPr>
              <a:t>Call accepted:</a:t>
            </a:r>
            <a:r>
              <a:rPr lang="en-US" smtClean="0">
                <a:latin typeface="Times New Roman" pitchFamily="18" charset="0"/>
              </a:rPr>
              <a:t> The called mobile unit recognizes its number on the setup channel being monitored and responds to that BS, which sends the response to the MTSO. The MTSO sets up a circuit between the calling and called BSs. At the same time, the MTSO selects an available traffic channel within each BS's cell and notifies each BS, which in turn notifies its mobile unit (Figure 14.6d). The two mobile units tune to their respective assigned channels.</a:t>
            </a:r>
          </a:p>
          <a:p>
            <a:pPr eaLnBrk="1" hangingPunct="1"/>
            <a:r>
              <a:rPr lang="en-US" b="1" smtClean="0">
                <a:latin typeface="Times New Roman" pitchFamily="18" charset="0"/>
              </a:rPr>
              <a:t>Ongoing call:</a:t>
            </a:r>
            <a:r>
              <a:rPr lang="en-US" smtClean="0">
                <a:latin typeface="Times New Roman" pitchFamily="18" charset="0"/>
              </a:rPr>
              <a:t> While the connection is maintained, the two mobile units exchange voice or data signals, going through their respective BSs and the MTSO (Figure 14.6e).</a:t>
            </a:r>
          </a:p>
          <a:p>
            <a:pPr eaLnBrk="1" hangingPunct="1"/>
            <a:r>
              <a:rPr lang="en-US" b="1" smtClean="0">
                <a:latin typeface="Times New Roman" pitchFamily="18" charset="0"/>
              </a:rPr>
              <a:t>Handoff:</a:t>
            </a:r>
            <a:r>
              <a:rPr lang="en-US" smtClean="0">
                <a:latin typeface="Times New Roman" pitchFamily="18" charset="0"/>
              </a:rPr>
              <a:t> If a mobile unit moves out of range of one cell and into the range of another during a connection, the traffic channel has to change to one assigned to the BS in the new cell (Figure 14.6f). The system makes this change without either interrupting the call or alerting the user. </a:t>
            </a:r>
          </a:p>
          <a:p>
            <a:pPr eaLnBrk="1" hangingPunct="1"/>
            <a:r>
              <a:rPr lang="en-US" smtClean="0">
                <a:latin typeface="Times New Roman" pitchFamily="18" charset="0"/>
              </a:rPr>
              <a:t>	</a:t>
            </a:r>
            <a:endParaRPr lang="en-US" smtClean="0">
              <a:latin typeface="Times" pitchFamily="18" charset="0"/>
            </a:endParaRPr>
          </a:p>
        </p:txBody>
      </p:sp>
    </p:spTree>
    <p:extLst>
      <p:ext uri="{BB962C8B-B14F-4D97-AF65-F5344CB8AC3E}">
        <p14:creationId xmlns:p14="http://schemas.microsoft.com/office/powerpoint/2010/main" val="96340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F535399-81DC-4AC1-9B1B-B98B1223C64E}" type="slidenum">
              <a:rPr lang="en-US" smtClean="0"/>
              <a:pPr/>
              <a:t>18</a:t>
            </a:fld>
            <a:endParaRPr lang="en-US" smtClean="0"/>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latin typeface="Times New Roman" pitchFamily="18" charset="0"/>
              </a:rPr>
              <a:t>In designing a cellular layout, the communications engineer must take account of these various propagation effects, the desired maximum transmit power level at the base station and the mobile units, the typical height of the mobile unit antenna, and the available height of the BS antenna. These factors will determine the size of the individual cell. Unfortunately, as just described, the propagation effects are dynamic and difficult to predict. The best that can be done is to come up with a model based on empirical data and to apply that model to a given environment to develop guidelines for cell size. One of the most widely used models was developed by Okumura et al [OKUM68] and subsequently refined by Hata [HATA80]. The original was a detailed analysis of the Tokyo area and produced path loss information for an urban environment. Hata's model is an empirical formulation that takes into account a variety of environments and conditions </a:t>
            </a:r>
          </a:p>
          <a:p>
            <a:pPr eaLnBrk="1" hangingPunct="1"/>
            <a:r>
              <a:rPr lang="en-US" smtClean="0">
                <a:latin typeface="Times New Roman" pitchFamily="18" charset="0"/>
              </a:rPr>
              <a:t>The Okumura/Hata model is considered to be among the best in terms of accuracy in path loss prediction and provides a practical means of estimating path loss in a wide variety of situations [FREE07].</a:t>
            </a:r>
          </a:p>
          <a:p>
            <a:pPr eaLnBrk="1" hangingPunct="1"/>
            <a:endParaRPr lang="en-US" smtClean="0">
              <a:latin typeface="Times" pitchFamily="18" charset="0"/>
            </a:endParaRPr>
          </a:p>
        </p:txBody>
      </p:sp>
    </p:spTree>
    <p:extLst>
      <p:ext uri="{BB962C8B-B14F-4D97-AF65-F5344CB8AC3E}">
        <p14:creationId xmlns:p14="http://schemas.microsoft.com/office/powerpoint/2010/main" val="3980383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DA73816-0DE0-4F80-A702-1CFFC4C82D1C}" type="slidenum">
              <a:rPr lang="en-US" smtClean="0"/>
              <a:pPr/>
              <a:t>19</a:t>
            </a:fld>
            <a:endParaRPr lang="en-US" smtClean="0"/>
          </a:p>
        </p:txBody>
      </p:sp>
      <p:sp>
        <p:nvSpPr>
          <p:cNvPr id="757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8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latin typeface="Times" pitchFamily="18" charset="0"/>
            </a:endParaRPr>
          </a:p>
        </p:txBody>
      </p:sp>
    </p:spTree>
    <p:extLst>
      <p:ext uri="{BB962C8B-B14F-4D97-AF65-F5344CB8AC3E}">
        <p14:creationId xmlns:p14="http://schemas.microsoft.com/office/powerpoint/2010/main" val="136463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dirty="0" smtClean="0">
                <a:latin typeface="Times New Roman" pitchFamily="18" charset="0"/>
              </a:rPr>
              <a:t>Did your parents use mobile phones when they were your age? – Only</a:t>
            </a:r>
            <a:r>
              <a:rPr lang="en-GB" baseline="0" dirty="0" smtClean="0">
                <a:latin typeface="Times New Roman" pitchFamily="18" charset="0"/>
              </a:rPr>
              <a:t> in cars</a:t>
            </a:r>
            <a:endParaRPr lang="en-GB" dirty="0" smtClean="0">
              <a:latin typeface="Times New Roman" pitchFamily="18" charset="0"/>
            </a:endParaRPr>
          </a:p>
          <a:p>
            <a:pPr eaLnBrk="1" hangingPunct="1"/>
            <a:endParaRPr lang="en-GB" dirty="0" smtClean="0">
              <a:latin typeface="Times New Roman" pitchFamily="18" charset="0"/>
            </a:endParaRPr>
          </a:p>
          <a:p>
            <a:pPr eaLnBrk="1" hangingPunct="1"/>
            <a:r>
              <a:rPr lang="en-GB" dirty="0" smtClean="0">
                <a:latin typeface="Times New Roman" pitchFamily="18" charset="0"/>
              </a:rPr>
              <a:t>Wh</a:t>
            </a:r>
            <a:r>
              <a:rPr lang="en-GB" baseline="0" dirty="0" smtClean="0">
                <a:latin typeface="Times New Roman" pitchFamily="18" charset="0"/>
              </a:rPr>
              <a:t>y did they exist only in cars? – Because of the size of the equipment (receiver/antenna etc.) that they needed in order to operate.</a:t>
            </a:r>
            <a:endParaRPr lang="en-GB" dirty="0" smtClean="0">
              <a:latin typeface="Times New Roman" pitchFamily="18" charset="0"/>
            </a:endParaRPr>
          </a:p>
          <a:p>
            <a:pPr eaLnBrk="1" hangingPunct="1"/>
            <a:endParaRPr lang="en-GB" dirty="0" smtClean="0">
              <a:latin typeface="Times New Roman" pitchFamily="18" charset="0"/>
            </a:endParaRPr>
          </a:p>
          <a:p>
            <a:pPr eaLnBrk="1" hangingPunct="1"/>
            <a:r>
              <a:rPr lang="en-GB" dirty="0" smtClean="0">
                <a:latin typeface="Times New Roman" pitchFamily="18" charset="0"/>
              </a:rPr>
              <a:t>What</a:t>
            </a:r>
            <a:r>
              <a:rPr lang="en-GB" baseline="0" dirty="0" smtClean="0">
                <a:latin typeface="Times New Roman" pitchFamily="18" charset="0"/>
              </a:rPr>
              <a:t> do you think is necessary for a mobile phone to work?</a:t>
            </a:r>
            <a:endParaRPr lang="en-GB" dirty="0" smtClean="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9E2341E-F3F8-4B3B-965D-A3FA848C5AAB}" type="slidenum">
              <a:rPr lang="en-US" smtClean="0"/>
              <a:pPr/>
              <a:t>2</a:t>
            </a:fld>
            <a:endParaRPr lang="en-US" smtClean="0"/>
          </a:p>
        </p:txBody>
      </p:sp>
    </p:spTree>
    <p:extLst>
      <p:ext uri="{BB962C8B-B14F-4D97-AF65-F5344CB8AC3E}">
        <p14:creationId xmlns:p14="http://schemas.microsoft.com/office/powerpoint/2010/main" val="635663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F6E812F-C85D-4CBE-856D-0C86CECF88A6}" type="slidenum">
              <a:rPr lang="en-US" smtClean="0"/>
              <a:pPr/>
              <a:t>20</a:t>
            </a:fld>
            <a:endParaRPr lang="en-US" smtClean="0"/>
          </a:p>
        </p:txBody>
      </p:sp>
      <p:sp>
        <p:nvSpPr>
          <p:cNvPr id="768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6804" name="Rectangle 3"/>
          <p:cNvSpPr>
            <a:spLocks noGrp="1" noChangeArrowheads="1"/>
          </p:cNvSpPr>
          <p:nvPr>
            <p:ph type="body" idx="1"/>
          </p:nvPr>
        </p:nvSpPr>
        <p:spPr bwMode="auto">
          <a:noFill/>
        </p:spPr>
        <p:txBody>
          <a:bodyPr wrap="square" numCol="1" anchor="t" anchorCtr="0" compatLnSpc="1">
            <a:prstTxWarp prst="textNoShape">
              <a:avLst/>
            </a:prstTxWarp>
            <a:normAutofit fontScale="92500" lnSpcReduction="20000"/>
          </a:bodyPr>
          <a:lstStyle/>
          <a:p>
            <a:pPr eaLnBrk="1" hangingPunct="1"/>
            <a:r>
              <a:rPr lang="en-US" b="1" dirty="0" smtClean="0">
                <a:latin typeface="Times New Roman" pitchFamily="18" charset="0"/>
              </a:rPr>
              <a:t>First- and Second-Generation Cellular Systems</a:t>
            </a:r>
          </a:p>
          <a:p>
            <a:pPr eaLnBrk="1" hangingPunct="1"/>
            <a:r>
              <a:rPr lang="en-US" dirty="0" smtClean="0">
                <a:latin typeface="Times New Roman" pitchFamily="18" charset="0"/>
              </a:rPr>
              <a:t>First-generation cellular networks quickly became highly popular, threatening to swamp available capacity. Second-generation systems have been developed to provide higher quality signals, higher data rates for support of digital services, and greater capacity. Key differences between the two generations:</a:t>
            </a:r>
          </a:p>
          <a:p>
            <a:pPr eaLnBrk="1" hangingPunct="1"/>
            <a:r>
              <a:rPr lang="en-US" dirty="0" smtClean="0">
                <a:latin typeface="Times New Roman" pitchFamily="18" charset="0"/>
              </a:rPr>
              <a:t> </a:t>
            </a:r>
          </a:p>
          <a:p>
            <a:pPr eaLnBrk="1" hangingPunct="1"/>
            <a:r>
              <a:rPr lang="en-US" b="1" dirty="0" smtClean="0">
                <a:latin typeface="Times New Roman" pitchFamily="18" charset="0"/>
              </a:rPr>
              <a:t>Digital traffic channels:</a:t>
            </a:r>
            <a:r>
              <a:rPr lang="en-US" dirty="0" smtClean="0">
                <a:latin typeface="Times New Roman" pitchFamily="18" charset="0"/>
              </a:rPr>
              <a:t> The most notable difference between the two generations is that first-generation systems are almost purely analog, whereas second-generation systems are digital. In particular, the first-generation systems are designed to support voice channels using FM; digital traffic is supported only by the use of a modem that converts the digital data into analog form. Second-generation systems provide digital traffic channels. These readily support digital data; voice traffic is first encoded in digital form before transmitting. Of course, for second-generation systems, the user traffic (data or digitized voice) must be converted to an analog signal for transmission between the mobile unit and the base station (e.g., see Figure 5.15).</a:t>
            </a:r>
          </a:p>
          <a:p>
            <a:pPr eaLnBrk="1" hangingPunct="1"/>
            <a:r>
              <a:rPr lang="en-US" b="1" dirty="0" smtClean="0">
                <a:latin typeface="Times New Roman" pitchFamily="18" charset="0"/>
              </a:rPr>
              <a:t>Encryption:</a:t>
            </a:r>
            <a:r>
              <a:rPr lang="en-US" dirty="0" smtClean="0">
                <a:latin typeface="Times New Roman" pitchFamily="18" charset="0"/>
              </a:rPr>
              <a:t> Because all of the user traffic, as well as control traffic, is digitized in second-generation systems, it is a relatively simple matter to encrypt all of the traffic to prevent eavesdropping. All second-generation systems provide this capability, whereas first-generation systems send user traffic in the clear, providing no security.</a:t>
            </a:r>
          </a:p>
          <a:p>
            <a:pPr eaLnBrk="1" hangingPunct="1"/>
            <a:r>
              <a:rPr lang="en-US" b="1" dirty="0" smtClean="0">
                <a:latin typeface="Times New Roman" pitchFamily="18" charset="0"/>
              </a:rPr>
              <a:t>Error detection and correction:</a:t>
            </a:r>
            <a:r>
              <a:rPr lang="en-US" dirty="0" smtClean="0">
                <a:latin typeface="Times New Roman" pitchFamily="18" charset="0"/>
              </a:rPr>
              <a:t> The digital traffic stream of second-generation systems also lends itself to the use of error detection and correction techniques, such as those discussed in Chapter 6. The result can be very clear voice reception.</a:t>
            </a:r>
          </a:p>
          <a:p>
            <a:pPr eaLnBrk="1" hangingPunct="1"/>
            <a:r>
              <a:rPr lang="en-US" b="1" dirty="0" smtClean="0">
                <a:latin typeface="Times New Roman" pitchFamily="18" charset="0"/>
              </a:rPr>
              <a:t>Channel access:</a:t>
            </a:r>
            <a:r>
              <a:rPr lang="en-US" dirty="0" smtClean="0">
                <a:latin typeface="Times New Roman" pitchFamily="18" charset="0"/>
              </a:rPr>
              <a:t> In first-generation systems, each cell supports a number of channels. At any given time a channel is allocated to only one user. Second-generation systems also provide multiple channels per cell, but each channel is dynamically shared by a number of users using time division multiple access (TDMA) or code division multiple access (CDMA).</a:t>
            </a:r>
            <a:endParaRPr lang="en-US" dirty="0" smtClean="0">
              <a:latin typeface="Times" pitchFamily="18" charset="0"/>
            </a:endParaRPr>
          </a:p>
        </p:txBody>
      </p:sp>
    </p:spTree>
    <p:extLst>
      <p:ext uri="{BB962C8B-B14F-4D97-AF65-F5344CB8AC3E}">
        <p14:creationId xmlns:p14="http://schemas.microsoft.com/office/powerpoint/2010/main" val="3748937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mtClean="0"/>
              <a:t>SMS dominance has started being challenged, but has found new uses</a:t>
            </a:r>
          </a:p>
          <a:p>
            <a:r>
              <a:rPr lang="en-GB" smtClean="0"/>
              <a:t>e.g. in emergencies, when signal strength or battery very low</a:t>
            </a:r>
          </a:p>
          <a:p>
            <a:endParaRPr lang="en-GB"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1BF0F5E-E5B9-4BE0-BF06-F982EE50CDD1}" type="slidenum">
              <a:rPr lang="en-GB" smtClean="0"/>
              <a:pPr/>
              <a:t>22</a:t>
            </a:fld>
            <a:endParaRPr lang="en-GB" smtClean="0"/>
          </a:p>
        </p:txBody>
      </p:sp>
    </p:spTree>
    <p:extLst>
      <p:ext uri="{BB962C8B-B14F-4D97-AF65-F5344CB8AC3E}">
        <p14:creationId xmlns:p14="http://schemas.microsoft.com/office/powerpoint/2010/main" val="579107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C76D67C-112E-471C-8E18-6D4882E2A0BB}" type="slidenum">
              <a:rPr lang="en-US" smtClean="0"/>
              <a:pPr/>
              <a:t>23</a:t>
            </a:fld>
            <a:endParaRPr lang="en-US" smtClean="0"/>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2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latin typeface="Times" pitchFamily="18" charset="0"/>
            </a:endParaRPr>
          </a:p>
        </p:txBody>
      </p:sp>
    </p:spTree>
    <p:extLst>
      <p:ext uri="{BB962C8B-B14F-4D97-AF65-F5344CB8AC3E}">
        <p14:creationId xmlns:p14="http://schemas.microsoft.com/office/powerpoint/2010/main" val="135024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latin typeface="Times New Roman" pitchFamily="18" charset="0"/>
            </a:endParaRPr>
          </a:p>
          <a:p>
            <a:pPr eaLnBrk="1" hangingPunct="1"/>
            <a:endParaRPr lang="en-US" smtClean="0">
              <a:latin typeface="Times New Roman" pitchFamily="18" charset="0"/>
            </a:endParaRPr>
          </a:p>
          <a:p>
            <a:pPr eaLnBrk="1" hangingPunct="1"/>
            <a:endParaRPr lang="en-US" smtClean="0">
              <a:latin typeface="Times New Roman" pitchFamily="18" charset="0"/>
            </a:endParaRPr>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B1D1E5D-0023-4C2B-84A2-C97D6339BF16}" type="slidenum">
              <a:rPr lang="en-US" smtClean="0"/>
              <a:pPr/>
              <a:t>24</a:t>
            </a:fld>
            <a:endParaRPr lang="en-US" smtClean="0"/>
          </a:p>
        </p:txBody>
      </p:sp>
    </p:spTree>
    <p:extLst>
      <p:ext uri="{BB962C8B-B14F-4D97-AF65-F5344CB8AC3E}">
        <p14:creationId xmlns:p14="http://schemas.microsoft.com/office/powerpoint/2010/main" val="4209217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1830913-F8E2-42FC-9C36-AE4B83F55F76}" type="slidenum">
              <a:rPr lang="en-US" smtClean="0"/>
              <a:pPr/>
              <a:t>25</a:t>
            </a:fld>
            <a:endParaRPr lang="en-US" smtClean="0"/>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475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latin typeface="Times" pitchFamily="18" charset="0"/>
            </a:endParaRPr>
          </a:p>
        </p:txBody>
      </p:sp>
    </p:spTree>
    <p:extLst>
      <p:ext uri="{BB962C8B-B14F-4D97-AF65-F5344CB8AC3E}">
        <p14:creationId xmlns:p14="http://schemas.microsoft.com/office/powerpoint/2010/main" val="295898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mtClean="0"/>
              <a:t>Mavis Batey (Mavis Lever)</a:t>
            </a:r>
          </a:p>
        </p:txBody>
      </p:sp>
      <p:sp>
        <p:nvSpPr>
          <p:cNvPr id="348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3D9A787-F6B5-4E10-BA5D-F6DDCD49F206}" type="slidenum">
              <a:rPr lang="en-GB" smtClean="0"/>
              <a:pPr/>
              <a:t>30</a:t>
            </a:fld>
            <a:endParaRPr lang="en-GB" smtClean="0"/>
          </a:p>
        </p:txBody>
      </p:sp>
    </p:spTree>
    <p:extLst>
      <p:ext uri="{BB962C8B-B14F-4D97-AF65-F5344CB8AC3E}">
        <p14:creationId xmlns:p14="http://schemas.microsoft.com/office/powerpoint/2010/main" val="4069643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mtClean="0"/>
              <a:t>Bletchley Park and GCHQ</a:t>
            </a:r>
          </a:p>
        </p:txBody>
      </p:sp>
      <p:sp>
        <p:nvSpPr>
          <p:cNvPr id="368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E8B5F4D-A813-479B-A32D-780FEA4EEC4E}" type="slidenum">
              <a:rPr lang="en-GB" smtClean="0"/>
              <a:pPr/>
              <a:t>32</a:t>
            </a:fld>
            <a:endParaRPr lang="en-GB" smtClean="0"/>
          </a:p>
        </p:txBody>
      </p:sp>
    </p:spTree>
    <p:extLst>
      <p:ext uri="{BB962C8B-B14F-4D97-AF65-F5344CB8AC3E}">
        <p14:creationId xmlns:p14="http://schemas.microsoft.com/office/powerpoint/2010/main" val="3031516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5A37C87-5B7A-4968-A69D-284703E679B8}" type="slidenum">
              <a:rPr lang="en-GB" smtClean="0"/>
              <a:pPr/>
              <a:t>34</a:t>
            </a:fld>
            <a:endParaRPr lang="en-GB" smtClean="0"/>
          </a:p>
        </p:txBody>
      </p:sp>
    </p:spTree>
    <p:extLst>
      <p:ext uri="{BB962C8B-B14F-4D97-AF65-F5344CB8AC3E}">
        <p14:creationId xmlns:p14="http://schemas.microsoft.com/office/powerpoint/2010/main" val="703840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5A37C87-5B7A-4968-A69D-284703E679B8}" type="slidenum">
              <a:rPr lang="en-GB" smtClean="0"/>
              <a:pPr/>
              <a:t>35</a:t>
            </a:fld>
            <a:endParaRPr lang="en-GB" smtClean="0"/>
          </a:p>
        </p:txBody>
      </p:sp>
    </p:spTree>
    <p:extLst>
      <p:ext uri="{BB962C8B-B14F-4D97-AF65-F5344CB8AC3E}">
        <p14:creationId xmlns:p14="http://schemas.microsoft.com/office/powerpoint/2010/main" val="3497792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Nov 2007. HM Revenue and Customs (HMRC) lost two computer discs containing the entire child benefit records, including the personal details of 25 million people. Sent via internal mail and lost.</a:t>
            </a:r>
          </a:p>
          <a:p>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E5165A87-EB89-43ED-BB4F-A7A30CFA10B0}" type="slidenum">
              <a:rPr lang="en-GB" smtClean="0"/>
              <a:pPr>
                <a:defRPr/>
              </a:pPr>
              <a:t>37</a:t>
            </a:fld>
            <a:endParaRPr lang="en-GB"/>
          </a:p>
        </p:txBody>
      </p:sp>
    </p:spTree>
    <p:extLst>
      <p:ext uri="{BB962C8B-B14F-4D97-AF65-F5344CB8AC3E}">
        <p14:creationId xmlns:p14="http://schemas.microsoft.com/office/powerpoint/2010/main" val="217119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truly</a:t>
            </a:r>
            <a:r>
              <a:rPr lang="en-US" baseline="0" dirty="0" smtClean="0"/>
              <a:t> usable mobile phone was still in the realm of science fiction (Star trek communicator device)</a:t>
            </a:r>
          </a:p>
          <a:p>
            <a:endParaRPr lang="en-US" dirty="0"/>
          </a:p>
        </p:txBody>
      </p:sp>
      <p:sp>
        <p:nvSpPr>
          <p:cNvPr id="4" name="Slide Number Placeholder 3"/>
          <p:cNvSpPr>
            <a:spLocks noGrp="1"/>
          </p:cNvSpPr>
          <p:nvPr>
            <p:ph type="sldNum" sz="quarter" idx="10"/>
          </p:nvPr>
        </p:nvSpPr>
        <p:spPr/>
        <p:txBody>
          <a:bodyPr/>
          <a:lstStyle/>
          <a:p>
            <a:pPr>
              <a:defRPr/>
            </a:pPr>
            <a:fld id="{DD3C3D39-4CD3-40FC-9AA0-601F30DC6419}" type="slidenum">
              <a:rPr lang="en-GB" smtClean="0"/>
              <a:pPr>
                <a:defRPr/>
              </a:pPr>
              <a:t>3</a:t>
            </a:fld>
            <a:endParaRPr lang="en-GB"/>
          </a:p>
        </p:txBody>
      </p:sp>
    </p:spTree>
    <p:extLst>
      <p:ext uri="{BB962C8B-B14F-4D97-AF65-F5344CB8AC3E}">
        <p14:creationId xmlns:p14="http://schemas.microsoft.com/office/powerpoint/2010/main" val="152421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a:lnSpc>
                <a:spcPct val="80000"/>
              </a:lnSpc>
            </a:pPr>
            <a:endParaRPr lang="en-US" sz="800" smtClean="0"/>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BC7B9AA-17FB-453B-816A-00BC4ADCDE95}" type="slidenum">
              <a:rPr lang="en-US" smtClean="0"/>
              <a:pPr/>
              <a:t>40</a:t>
            </a:fld>
            <a:endParaRPr lang="en-US" smtClean="0"/>
          </a:p>
        </p:txBody>
      </p:sp>
    </p:spTree>
    <p:extLst>
      <p:ext uri="{BB962C8B-B14F-4D97-AF65-F5344CB8AC3E}">
        <p14:creationId xmlns:p14="http://schemas.microsoft.com/office/powerpoint/2010/main" val="732144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Iranian</a:t>
            </a:r>
            <a:r>
              <a:rPr lang="en-US" baseline="0" dirty="0" smtClean="0"/>
              <a:t> GPS hijacking unlikely to be via GPS spoofing, because of the technical challenge involved in landing it remotely in </a:t>
            </a:r>
            <a:r>
              <a:rPr lang="en-US" baseline="0" smtClean="0"/>
              <a:t>this manner.</a:t>
            </a:r>
            <a:endParaRPr lang="en-US"/>
          </a:p>
        </p:txBody>
      </p:sp>
      <p:sp>
        <p:nvSpPr>
          <p:cNvPr id="4" name="Slide Number Placeholder 3"/>
          <p:cNvSpPr>
            <a:spLocks noGrp="1"/>
          </p:cNvSpPr>
          <p:nvPr>
            <p:ph type="sldNum" sz="quarter" idx="10"/>
          </p:nvPr>
        </p:nvSpPr>
        <p:spPr/>
        <p:txBody>
          <a:bodyPr/>
          <a:lstStyle/>
          <a:p>
            <a:pPr>
              <a:defRPr/>
            </a:pPr>
            <a:fld id="{E5165A87-EB89-43ED-BB4F-A7A30CFA10B0}" type="slidenum">
              <a:rPr lang="en-GB" smtClean="0"/>
              <a:pPr>
                <a:defRPr/>
              </a:pPr>
              <a:t>42</a:t>
            </a:fld>
            <a:endParaRPr lang="en-GB"/>
          </a:p>
        </p:txBody>
      </p:sp>
    </p:spTree>
    <p:extLst>
      <p:ext uri="{BB962C8B-B14F-4D97-AF65-F5344CB8AC3E}">
        <p14:creationId xmlns:p14="http://schemas.microsoft.com/office/powerpoint/2010/main" val="314765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dirty="0" smtClean="0"/>
              <a:t>I shouldn’t give the impression that the security failure causes are only technical or human.</a:t>
            </a:r>
          </a:p>
          <a:p>
            <a:pPr eaLnBrk="1" hangingPunct="1">
              <a:spcBef>
                <a:spcPct val="0"/>
              </a:spcBef>
            </a:pPr>
            <a:endParaRPr lang="en-GB" dirty="0" smtClean="0"/>
          </a:p>
          <a:p>
            <a:pPr eaLnBrk="1" hangingPunct="1">
              <a:spcBef>
                <a:spcPct val="0"/>
              </a:spcBef>
            </a:pPr>
            <a:r>
              <a:rPr lang="en-GB" dirty="0" smtClean="0"/>
              <a:t>The greater the security the slower the IT system and the more it costs to run</a:t>
            </a:r>
          </a:p>
          <a:p>
            <a:pPr eaLnBrk="1" hangingPunct="1">
              <a:spcBef>
                <a:spcPct val="0"/>
              </a:spcBef>
            </a:pPr>
            <a:endParaRPr lang="en-GB" dirty="0" smtClean="0"/>
          </a:p>
          <a:p>
            <a:pPr eaLnBrk="1" hangingPunct="1">
              <a:spcBef>
                <a:spcPct val="0"/>
              </a:spcBef>
            </a:pPr>
            <a:r>
              <a:rPr lang="en-GB" dirty="0" smtClean="0"/>
              <a:t>Currently there is a distinct lack of security experts in the market. There are more attacks than ever, higher profile attacks than ever, but there aren’t enough computer science graduates with information security knowledge.</a:t>
            </a:r>
          </a:p>
        </p:txBody>
      </p:sp>
      <p:sp>
        <p:nvSpPr>
          <p:cNvPr id="44036"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D9F96DC0-9E82-4223-8A98-CACADFC3185D}" type="slidenum">
              <a:rPr lang="en-GB" sz="1200"/>
              <a:pPr algn="r"/>
              <a:t>43</a:t>
            </a:fld>
            <a:endParaRPr lang="en-GB" sz="1200"/>
          </a:p>
        </p:txBody>
      </p:sp>
    </p:spTree>
    <p:extLst>
      <p:ext uri="{BB962C8B-B14F-4D97-AF65-F5344CB8AC3E}">
        <p14:creationId xmlns:p14="http://schemas.microsoft.com/office/powerpoint/2010/main" val="724313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smtClean="0"/>
          </a:p>
        </p:txBody>
      </p:sp>
      <p:sp>
        <p:nvSpPr>
          <p:cNvPr id="44036"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D9F96DC0-9E82-4223-8A98-CACADFC3185D}" type="slidenum">
              <a:rPr lang="en-GB" sz="1200"/>
              <a:pPr algn="r"/>
              <a:t>44</a:t>
            </a:fld>
            <a:endParaRPr lang="en-GB" sz="1200"/>
          </a:p>
        </p:txBody>
      </p:sp>
    </p:spTree>
    <p:extLst>
      <p:ext uri="{BB962C8B-B14F-4D97-AF65-F5344CB8AC3E}">
        <p14:creationId xmlns:p14="http://schemas.microsoft.com/office/powerpoint/2010/main" val="3547332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GB" dirty="0" smtClean="0">
              <a:latin typeface="Times New Roman" pitchFamily="18" charset="0"/>
            </a:endParaRPr>
          </a:p>
          <a:p>
            <a:pPr eaLnBrk="1" hangingPunct="1"/>
            <a:r>
              <a:rPr lang="en-GB" dirty="0" smtClean="0">
                <a:latin typeface="Times New Roman" pitchFamily="18" charset="0"/>
              </a:rPr>
              <a:t>In the 1970s Motorola and Bell Labs were competing for the first mobile phone. It was Motorola that won the race.</a:t>
            </a:r>
          </a:p>
          <a:p>
            <a:pPr eaLnBrk="1" hangingPunct="1"/>
            <a:r>
              <a:rPr lang="en-GB" dirty="0" smtClean="0">
                <a:latin typeface="Times New Roman" pitchFamily="18" charset="0"/>
              </a:rPr>
              <a:t>In 1973, </a:t>
            </a:r>
            <a:r>
              <a:rPr lang="en-GB" dirty="0" smtClean="0"/>
              <a:t>Martin Cooper, a Motorola </a:t>
            </a:r>
            <a:r>
              <a:rPr lang="en-GB" dirty="0" smtClean="0">
                <a:latin typeface="Times New Roman" pitchFamily="18" charset="0"/>
              </a:rPr>
              <a:t>researcher and executive, made the first mobile phone call using this heavy prototype. And of course, he called his rival, Dr. Joel S. Engel of Bell Labs.</a:t>
            </a:r>
          </a:p>
          <a:p>
            <a:pPr eaLnBrk="1" hangingPunct="1"/>
            <a:r>
              <a:rPr lang="en-GB" dirty="0" smtClean="0">
                <a:latin typeface="Times New Roman" pitchFamily="18" charset="0"/>
              </a:rPr>
              <a:t>He was inspired</a:t>
            </a:r>
            <a:r>
              <a:rPr lang="en-GB" baseline="0" dirty="0" smtClean="0">
                <a:latin typeface="Times New Roman" pitchFamily="18" charset="0"/>
              </a:rPr>
              <a:t> by the communicator devices featured in </a:t>
            </a:r>
            <a:r>
              <a:rPr lang="en-GB" baseline="0" dirty="0" err="1" smtClean="0">
                <a:latin typeface="Times New Roman" pitchFamily="18" charset="0"/>
              </a:rPr>
              <a:t>Startrek</a:t>
            </a:r>
            <a:r>
              <a:rPr lang="en-GB" baseline="0" dirty="0" smtClean="0">
                <a:latin typeface="Times New Roman" pitchFamily="18" charset="0"/>
              </a:rPr>
              <a:t>.</a:t>
            </a:r>
            <a:endParaRPr lang="en-GB" dirty="0" smtClean="0">
              <a:latin typeface="Times New Roman" pitchFamily="18" charset="0"/>
            </a:endParaRPr>
          </a:p>
          <a:p>
            <a:pPr eaLnBrk="1" hangingPunct="1"/>
            <a:endParaRPr lang="en-GB" dirty="0" smtClean="0">
              <a:latin typeface="Times New Roman" pitchFamily="18" charset="0"/>
            </a:endParaRPr>
          </a:p>
          <a:p>
            <a:pPr eaLnBrk="1" hangingPunct="1"/>
            <a:r>
              <a:rPr lang="en-GB" dirty="0" smtClean="0">
                <a:latin typeface="Times New Roman" pitchFamily="18" charset="0"/>
              </a:rPr>
              <a:t>Again, that’s pre G-1 and were not that practical. Things started changing in the ‘80s.</a:t>
            </a:r>
            <a:endParaRPr lang="en-US" dirty="0" smtClean="0">
              <a:latin typeface="Times New Roman" pitchFamily="18" charset="0"/>
            </a:endParaRPr>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F52E117-0A77-444C-92BD-80A0DC184CEC}" type="slidenum">
              <a:rPr lang="en-US" smtClean="0"/>
              <a:pPr/>
              <a:t>4</a:t>
            </a:fld>
            <a:endParaRPr lang="en-US" smtClean="0"/>
          </a:p>
        </p:txBody>
      </p:sp>
    </p:spTree>
    <p:extLst>
      <p:ext uri="{BB962C8B-B14F-4D97-AF65-F5344CB8AC3E}">
        <p14:creationId xmlns:p14="http://schemas.microsoft.com/office/powerpoint/2010/main" val="2605012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Times New Roman" pitchFamily="18" charset="0"/>
              </a:rPr>
              <a:t>Cellular radio was developed to increase the capacity available for mobile radio telephone service.</a:t>
            </a:r>
          </a:p>
          <a:p>
            <a:pPr eaLnBrk="1" hangingPunct="1"/>
            <a:endParaRPr lang="en-US" dirty="0" smtClean="0">
              <a:latin typeface="Times New Roman" pitchFamily="18" charset="0"/>
            </a:endParaRPr>
          </a:p>
          <a:p>
            <a:pPr eaLnBrk="1" hangingPunct="1"/>
            <a:r>
              <a:rPr lang="en-GB" dirty="0" smtClean="0"/>
              <a:t>Motorola in conjunction with Bell operated the first commercial mobile telephone service in the US in 1946.  It was a VHF radio system that links to the Public Switched Telephone Network (PSTN). It was the radiotelephone equivalent of land dial phone service. It was operator assisted in both directions, meaning that if you were called from a land line the call would be routed to a mobile operator, who would route it to your phone. Similarly, to make an outbound call you had to go through the mobile operator, who would ask you for your mobile number and the number you were calling, and then would place the call. </a:t>
            </a:r>
          </a:p>
          <a:p>
            <a:pPr eaLnBrk="1" hangingPunct="1"/>
            <a:endParaRPr lang="en-GB" dirty="0" smtClean="0"/>
          </a:p>
          <a:p>
            <a:pPr eaLnBrk="1" hangingPunct="1"/>
            <a:r>
              <a:rPr lang="en-GB" dirty="0" smtClean="0">
                <a:effectLst/>
              </a:rPr>
              <a:t>Subscriber growth and revenue generation were hampered by the constraints of the technology. Because only three radio channels were available, only three customers in any given city could make mobile telephone calls at one time. Mobile Telephone Service was expensive.</a:t>
            </a:r>
            <a:endParaRPr lang="en-GB" dirty="0" smtClean="0"/>
          </a:p>
          <a:p>
            <a:pPr eaLnBrk="1" hangingPunct="1"/>
            <a:endParaRPr lang="en-GB" dirty="0" smtClean="0"/>
          </a:p>
          <a:p>
            <a:pPr eaLnBrk="1" hangingPunct="1"/>
            <a:r>
              <a:rPr lang="en-GB" dirty="0" smtClean="0"/>
              <a:t>Before cellular networks, network congestion and interference were major issues, as a radio closer to the terminal with a stronger signal would often take over the channel.</a:t>
            </a:r>
          </a:p>
          <a:p>
            <a:endParaRPr lang="en-GB" dirty="0" smtClean="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9E2341E-F3F8-4B3B-965D-A3FA848C5AAB}" type="slidenum">
              <a:rPr lang="en-US" smtClean="0"/>
              <a:pPr/>
              <a:t>5</a:t>
            </a:fld>
            <a:endParaRPr lang="en-US" smtClean="0"/>
          </a:p>
        </p:txBody>
      </p:sp>
    </p:spTree>
    <p:extLst>
      <p:ext uri="{BB962C8B-B14F-4D97-AF65-F5344CB8AC3E}">
        <p14:creationId xmlns:p14="http://schemas.microsoft.com/office/powerpoint/2010/main" val="801976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145CBDB-E675-470B-B51A-49668E691020}" type="slidenum">
              <a:rPr lang="en-US" smtClean="0"/>
              <a:pPr/>
              <a:t>6</a:t>
            </a:fld>
            <a:endParaRPr lang="en-US" smtClean="0"/>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32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z="800" smtClean="0"/>
              <a:t>Developed to increase capacity for mobile radio telephone service.</a:t>
            </a:r>
          </a:p>
          <a:p>
            <a:endParaRPr lang="en-US" sz="800" smtClean="0"/>
          </a:p>
          <a:p>
            <a:r>
              <a:rPr lang="en-US" sz="800" smtClean="0">
                <a:latin typeface="Times New Roman" pitchFamily="18" charset="0"/>
              </a:rPr>
              <a:t>The way to increase the capacity of the system is to use lower-power systems with shorter radius and to use numerous transmitters/receivers.</a:t>
            </a:r>
          </a:p>
        </p:txBody>
      </p:sp>
    </p:spTree>
    <p:extLst>
      <p:ext uri="{BB962C8B-B14F-4D97-AF65-F5344CB8AC3E}">
        <p14:creationId xmlns:p14="http://schemas.microsoft.com/office/powerpoint/2010/main" val="37164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95B7E41-B882-4932-B754-D076C2EF400A}" type="slidenum">
              <a:rPr lang="en-US" smtClean="0"/>
              <a:pPr/>
              <a:t>7</a:t>
            </a:fld>
            <a:endParaRPr lang="en-US" smtClean="0"/>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73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latin typeface="Times New Roman" pitchFamily="18" charset="0"/>
              </a:rPr>
              <a:t>The essence of a cellular network is the use of multiple low-power transmitters, on the order of 100 W or less. Because the range of such a transmitter is small, an area can be divided into cells, each one served by its own antenna. Each cell is allocated a band of frequencies and is served by a </a:t>
            </a:r>
            <a:r>
              <a:rPr lang="en-US" b="1" smtClean="0">
                <a:latin typeface="Times New Roman" pitchFamily="18" charset="0"/>
              </a:rPr>
              <a:t>base station</a:t>
            </a:r>
            <a:r>
              <a:rPr lang="en-US" smtClean="0">
                <a:latin typeface="Times New Roman" pitchFamily="18" charset="0"/>
              </a:rPr>
              <a:t>, consisting of transmitter, receiver, and control unit. Adjacent cells are assigned different frequencies to avoid interference or crosstalk. However, cells sufficiently distant from each other can use the same frequency band.</a:t>
            </a:r>
          </a:p>
          <a:p>
            <a:pPr eaLnBrk="1" hangingPunct="1"/>
            <a:r>
              <a:rPr lang="en-US" smtClean="0">
                <a:latin typeface="Times New Roman" pitchFamily="18" charset="0"/>
              </a:rPr>
              <a:t>	</a:t>
            </a:r>
          </a:p>
        </p:txBody>
      </p:sp>
    </p:spTree>
    <p:extLst>
      <p:ext uri="{BB962C8B-B14F-4D97-AF65-F5344CB8AC3E}">
        <p14:creationId xmlns:p14="http://schemas.microsoft.com/office/powerpoint/2010/main" val="249695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26FEC594-E93C-4216-8537-B8F797BF29D8}" type="slidenum">
              <a:rPr lang="en-US" smtClean="0"/>
              <a:pPr/>
              <a:t>8</a:t>
            </a:fld>
            <a:endParaRPr lang="en-US" smtClean="0"/>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latin typeface="Times New Roman" pitchFamily="18" charset="0"/>
              </a:rPr>
              <a:t>The first design decision to make is the shape of cells to cover an area. A matrix of square cells would be the simplest layout to define (Stallings DCC9e Figure 14.1a). However, this geometry is not ideal. If the width of a square cell is </a:t>
            </a:r>
            <a:r>
              <a:rPr lang="en-US" i="1" smtClean="0">
                <a:latin typeface="Times New Roman" pitchFamily="18" charset="0"/>
              </a:rPr>
              <a:t>d</a:t>
            </a:r>
            <a:r>
              <a:rPr lang="en-US" smtClean="0">
                <a:latin typeface="Times New Roman" pitchFamily="18" charset="0"/>
              </a:rPr>
              <a:t>, then a cell has four neighbors at a distance </a:t>
            </a:r>
            <a:r>
              <a:rPr lang="en-US" i="1" smtClean="0">
                <a:latin typeface="Times New Roman" pitchFamily="18" charset="0"/>
              </a:rPr>
              <a:t>d</a:t>
            </a:r>
            <a:r>
              <a:rPr lang="en-US" smtClean="0">
                <a:latin typeface="Times New Roman" pitchFamily="18" charset="0"/>
              </a:rPr>
              <a:t> and four neighbors at a distance </a:t>
            </a:r>
            <a:r>
              <a:rPr lang="en-US" i="1" smtClean="0">
                <a:latin typeface="Times New Roman" pitchFamily="18" charset="0"/>
              </a:rPr>
              <a:t>d</a:t>
            </a:r>
            <a:r>
              <a:rPr lang="en-US" smtClean="0">
                <a:latin typeface="Times New Roman" pitchFamily="18" charset="0"/>
              </a:rPr>
              <a:t>. As a mobile user within a cell moves toward the cell's boundaries, it is best if all of the adjacent antennas are equidistant. This simplifies the task of determining when to switch the user to an adjacent antenna and which antenna to choose. A hexagonal pattern provides for equidistant antennas. The radius of a hexagon is defined to be the radius of the circle that circumscribes it (equivalently, the distance from the center to each vertex; also equal to the length of a side of a hexagon). For a cell radius </a:t>
            </a:r>
            <a:r>
              <a:rPr lang="en-US" i="1" smtClean="0">
                <a:latin typeface="Times New Roman" pitchFamily="18" charset="0"/>
              </a:rPr>
              <a:t>R</a:t>
            </a:r>
            <a:r>
              <a:rPr lang="en-US" smtClean="0">
                <a:latin typeface="Times New Roman" pitchFamily="18" charset="0"/>
              </a:rPr>
              <a:t>, the distance between the cell center and each adjacent cell center is </a:t>
            </a:r>
            <a:r>
              <a:rPr lang="en-US" i="1" smtClean="0">
                <a:latin typeface="Times New Roman" pitchFamily="18" charset="0"/>
              </a:rPr>
              <a:t>d</a:t>
            </a:r>
            <a:r>
              <a:rPr lang="en-US" smtClean="0">
                <a:latin typeface="Times New Roman" pitchFamily="18" charset="0"/>
              </a:rPr>
              <a:t> = </a:t>
            </a:r>
            <a:r>
              <a:rPr lang="en-US" i="1" smtClean="0">
                <a:latin typeface="Times New Roman" pitchFamily="18" charset="0"/>
              </a:rPr>
              <a:t>R</a:t>
            </a:r>
            <a:r>
              <a:rPr lang="en-US" smtClean="0">
                <a:latin typeface="Times New Roman" pitchFamily="18" charset="0"/>
              </a:rPr>
              <a:t>.</a:t>
            </a:r>
          </a:p>
          <a:p>
            <a:pPr eaLnBrk="1" hangingPunct="1"/>
            <a:r>
              <a:rPr lang="en-US" smtClean="0">
                <a:latin typeface="Times New Roman" pitchFamily="18" charset="0"/>
              </a:rPr>
              <a:t>	In practice, a precise hexagonal pattern is not used. Variations from the ideal are due to topographical limitations, local signal propagation conditions, and practical limitation on sitting antennas.</a:t>
            </a:r>
          </a:p>
          <a:p>
            <a:pPr eaLnBrk="1" hangingPunct="1"/>
            <a:r>
              <a:rPr lang="en-US" smtClean="0">
                <a:latin typeface="Times New Roman" pitchFamily="18" charset="0"/>
              </a:rPr>
              <a:t>	A wireless cellular system limits the opportunity to use the same frequency for different communications because the signals, not being constrained, can interfere with one another even if geographically separated. Systems supporting a large number of communications simultaneously need mechanisms to conserve spectrum.</a:t>
            </a:r>
          </a:p>
          <a:p>
            <a:pPr eaLnBrk="1" hangingPunct="1"/>
            <a:endParaRPr lang="en-US" smtClean="0">
              <a:latin typeface="Times New Roman" pitchFamily="18" charset="0"/>
            </a:endParaRPr>
          </a:p>
        </p:txBody>
      </p:sp>
    </p:spTree>
    <p:extLst>
      <p:ext uri="{BB962C8B-B14F-4D97-AF65-F5344CB8AC3E}">
        <p14:creationId xmlns:p14="http://schemas.microsoft.com/office/powerpoint/2010/main" val="571125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699E006-3E1A-47B3-A804-059D272FA9AB}" type="slidenum">
              <a:rPr lang="en-US" smtClean="0"/>
              <a:pPr/>
              <a:t>9</a:t>
            </a:fld>
            <a:endParaRPr lang="en-US" smtClean="0"/>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93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3430215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904875" y="3648075"/>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904875" y="3648075"/>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en-US" smtClean="0"/>
              <a:t>Click to edit Master title style</a:t>
            </a:r>
            <a:endParaRPr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0" name="Date Placeholder 27"/>
          <p:cNvSpPr>
            <a:spLocks noGrp="1"/>
          </p:cNvSpPr>
          <p:nvPr>
            <p:ph type="dt" sz="half" idx="10"/>
          </p:nvPr>
        </p:nvSpPr>
        <p:spPr>
          <a:xfrm>
            <a:off x="6400800" y="6354763"/>
            <a:ext cx="2286000" cy="366712"/>
          </a:xfrm>
        </p:spPr>
        <p:txBody>
          <a:bodyPr/>
          <a:lstStyle>
            <a:lvl1pPr>
              <a:defRPr sz="1400"/>
            </a:lvl1pPr>
          </a:lstStyle>
          <a:p>
            <a:pPr>
              <a:defRPr/>
            </a:pPr>
            <a:endParaRPr lang="en-GB"/>
          </a:p>
        </p:txBody>
      </p:sp>
      <p:sp>
        <p:nvSpPr>
          <p:cNvPr id="11" name="Footer Placeholder 16"/>
          <p:cNvSpPr>
            <a:spLocks noGrp="1"/>
          </p:cNvSpPr>
          <p:nvPr>
            <p:ph type="ftr" sz="quarter" idx="11"/>
          </p:nvPr>
        </p:nvSpPr>
        <p:spPr>
          <a:xfrm>
            <a:off x="2898775" y="6354763"/>
            <a:ext cx="3475038" cy="366712"/>
          </a:xfrm>
        </p:spPr>
        <p:txBody>
          <a:bodyPr/>
          <a:lstStyle>
            <a:lvl1pPr>
              <a:defRPr/>
            </a:lvl1pPr>
          </a:lstStyle>
          <a:p>
            <a:pPr>
              <a:defRPr/>
            </a:pPr>
            <a:endParaRPr lang="en-GB"/>
          </a:p>
        </p:txBody>
      </p:sp>
      <p:sp>
        <p:nvSpPr>
          <p:cNvPr id="12" name="Slide Number Placeholder 28"/>
          <p:cNvSpPr>
            <a:spLocks noGrp="1"/>
          </p:cNvSpPr>
          <p:nvPr>
            <p:ph type="sldNum" sz="quarter" idx="12"/>
          </p:nvPr>
        </p:nvSpPr>
        <p:spPr>
          <a:xfrm>
            <a:off x="1216025" y="6354763"/>
            <a:ext cx="1219200" cy="366712"/>
          </a:xfrm>
        </p:spPr>
        <p:txBody>
          <a:bodyPr/>
          <a:lstStyle>
            <a:lvl1pPr>
              <a:defRPr/>
            </a:lvl1pPr>
          </a:lstStyle>
          <a:p>
            <a:pPr>
              <a:defRPr/>
            </a:pPr>
            <a:fld id="{2664EA6D-26B6-4E40-AE54-0B383368ACE9}"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GB"/>
          </a:p>
        </p:txBody>
      </p:sp>
      <p:sp>
        <p:nvSpPr>
          <p:cNvPr id="5" name="Footer Placeholder 2"/>
          <p:cNvSpPr>
            <a:spLocks noGrp="1"/>
          </p:cNvSpPr>
          <p:nvPr>
            <p:ph type="ftr" sz="quarter" idx="11"/>
          </p:nvPr>
        </p:nvSpPr>
        <p:spPr/>
        <p:txBody>
          <a:bodyPr/>
          <a:lstStyle>
            <a:lvl1pPr>
              <a:defRPr/>
            </a:lvl1pPr>
          </a:lstStyle>
          <a:p>
            <a:pPr>
              <a:defRPr/>
            </a:pPr>
            <a:endParaRPr lang="en-GB"/>
          </a:p>
        </p:txBody>
      </p:sp>
      <p:sp>
        <p:nvSpPr>
          <p:cNvPr id="6" name="Slide Number Placeholder 22"/>
          <p:cNvSpPr>
            <a:spLocks noGrp="1"/>
          </p:cNvSpPr>
          <p:nvPr>
            <p:ph type="sldNum" sz="quarter" idx="12"/>
          </p:nvPr>
        </p:nvSpPr>
        <p:spPr/>
        <p:txBody>
          <a:bodyPr/>
          <a:lstStyle>
            <a:lvl1pPr>
              <a:defRPr/>
            </a:lvl1pPr>
          </a:lstStyle>
          <a:p>
            <a:pPr>
              <a:defRPr/>
            </a:pPr>
            <a:fld id="{FA89E91F-9875-4B3C-9B1F-8143F95B0A31}"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p:spPr>
        <p:txBody>
          <a:bodyPr/>
          <a:lstStyle/>
          <a:p>
            <a:pPr>
              <a:defRPr/>
            </a:pPr>
            <a:endParaRPr lang="en-GB"/>
          </a:p>
        </p:txBody>
      </p:sp>
      <p:sp>
        <p:nvSpPr>
          <p:cNvPr id="5" name="Isosceles Triangle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Straight Connector 5"/>
          <p:cNvSpPr>
            <a:spLocks noChangeShapeType="1"/>
          </p:cNvSpPr>
          <p:nvPr/>
        </p:nvSpPr>
        <p:spPr bwMode="auto">
          <a:xfrm rot="5400000">
            <a:off x="3630612" y="3201988"/>
            <a:ext cx="5851525" cy="0"/>
          </a:xfrm>
          <a:prstGeom prst="line">
            <a:avLst/>
          </a:prstGeom>
          <a:noFill/>
          <a:ln w="9525" algn="ctr">
            <a:solidFill>
              <a:schemeClr val="accent2"/>
            </a:solidFill>
            <a:prstDash val="dash"/>
            <a:round/>
            <a:headEnd/>
            <a:tailEnd/>
          </a:ln>
        </p:spPr>
        <p:txBody>
          <a:bodyPr/>
          <a:lstStyle/>
          <a:p>
            <a:pPr>
              <a:defRPr/>
            </a:pPr>
            <a:endParaRPr lang="en-GB"/>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F42C8515-126F-4258-9C83-8FB4E340C0FA}"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GB"/>
          </a:p>
        </p:txBody>
      </p:sp>
      <p:sp>
        <p:nvSpPr>
          <p:cNvPr id="3" name="Footer Placeholder 2"/>
          <p:cNvSpPr>
            <a:spLocks noGrp="1"/>
          </p:cNvSpPr>
          <p:nvPr>
            <p:ph type="ftr" sz="quarter" idx="11"/>
          </p:nvPr>
        </p:nvSpPr>
        <p:spPr/>
        <p:txBody>
          <a:bodyPr/>
          <a:lstStyle>
            <a:lvl1pPr>
              <a:defRPr/>
            </a:lvl1pPr>
          </a:lstStyle>
          <a:p>
            <a:pPr>
              <a:defRPr/>
            </a:pPr>
            <a:endParaRPr lang="en-GB"/>
          </a:p>
        </p:txBody>
      </p:sp>
      <p:sp>
        <p:nvSpPr>
          <p:cNvPr id="4" name="Slide Number Placeholder 22"/>
          <p:cNvSpPr>
            <a:spLocks noGrp="1"/>
          </p:cNvSpPr>
          <p:nvPr>
            <p:ph type="sldNum" sz="quarter" idx="12"/>
          </p:nvPr>
        </p:nvSpPr>
        <p:spPr/>
        <p:txBody>
          <a:bodyPr/>
          <a:lstStyle>
            <a:lvl1pPr>
              <a:defRPr/>
            </a:lvl1pPr>
          </a:lstStyle>
          <a:p>
            <a:pPr>
              <a:defRPr/>
            </a:pPr>
            <a:fld id="{1B984FC2-DD30-43DE-AC61-F01CA74CCECF}"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457200" y="1219200"/>
            <a:ext cx="822960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GB"/>
          </a:p>
        </p:txBody>
      </p:sp>
      <p:sp>
        <p:nvSpPr>
          <p:cNvPr id="5" name="Footer Placeholder 2"/>
          <p:cNvSpPr>
            <a:spLocks noGrp="1"/>
          </p:cNvSpPr>
          <p:nvPr>
            <p:ph type="ftr" sz="quarter" idx="11"/>
          </p:nvPr>
        </p:nvSpPr>
        <p:spPr/>
        <p:txBody>
          <a:bodyPr/>
          <a:lstStyle>
            <a:lvl1pPr>
              <a:defRPr/>
            </a:lvl1pPr>
          </a:lstStyle>
          <a:p>
            <a:pPr>
              <a:defRPr/>
            </a:pPr>
            <a:endParaRPr lang="en-GB"/>
          </a:p>
        </p:txBody>
      </p:sp>
      <p:sp>
        <p:nvSpPr>
          <p:cNvPr id="6" name="Slide Number Placeholder 22"/>
          <p:cNvSpPr>
            <a:spLocks noGrp="1"/>
          </p:cNvSpPr>
          <p:nvPr>
            <p:ph type="sldNum" sz="quarter" idx="12"/>
          </p:nvPr>
        </p:nvSpPr>
        <p:spPr/>
        <p:txBody>
          <a:bodyPr/>
          <a:lstStyle>
            <a:lvl1pPr>
              <a:defRPr/>
            </a:lvl1pPr>
          </a:lstStyle>
          <a:p>
            <a:pPr>
              <a:defRPr/>
            </a:pPr>
            <a:fld id="{913CE5D2-F521-4F7A-B944-BF93DE27359A}"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1219200" y="2971800"/>
            <a:ext cx="6858000" cy="1066800"/>
          </a:xfrm>
        </p:spPr>
        <p:txBody>
          <a:bodyPr anchor="t"/>
          <a:lstStyle>
            <a:lvl1pPr algn="r">
              <a:buNone/>
              <a:defRPr sz="3200" b="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a:xfrm>
            <a:off x="6400800" y="6354763"/>
            <a:ext cx="2286000" cy="366712"/>
          </a:xfrm>
        </p:spPr>
        <p:txBody>
          <a:bodyPr/>
          <a:lstStyle>
            <a:lvl1pPr>
              <a:defRPr/>
            </a:lvl1pPr>
          </a:lstStyle>
          <a:p>
            <a:pPr>
              <a:defRPr/>
            </a:pPr>
            <a:endParaRPr lang="en-GB"/>
          </a:p>
        </p:txBody>
      </p:sp>
      <p:sp>
        <p:nvSpPr>
          <p:cNvPr id="7" name="Footer Placeholder 4"/>
          <p:cNvSpPr>
            <a:spLocks noGrp="1"/>
          </p:cNvSpPr>
          <p:nvPr>
            <p:ph type="ftr" sz="quarter" idx="11"/>
          </p:nvPr>
        </p:nvSpPr>
        <p:spPr>
          <a:xfrm>
            <a:off x="2898775" y="6354763"/>
            <a:ext cx="3475038" cy="366712"/>
          </a:xfrm>
        </p:spPr>
        <p:txBody>
          <a:bodyPr/>
          <a:lstStyle>
            <a:lvl1pPr>
              <a:defRPr/>
            </a:lvl1pPr>
          </a:lstStyle>
          <a:p>
            <a:pPr>
              <a:defRPr/>
            </a:pPr>
            <a:endParaRPr lang="en-GB"/>
          </a:p>
        </p:txBody>
      </p:sp>
      <p:sp>
        <p:nvSpPr>
          <p:cNvPr id="8" name="Slide Number Placeholder 5"/>
          <p:cNvSpPr>
            <a:spLocks noGrp="1"/>
          </p:cNvSpPr>
          <p:nvPr>
            <p:ph type="sldNum" sz="quarter" idx="12"/>
          </p:nvPr>
        </p:nvSpPr>
        <p:spPr>
          <a:xfrm>
            <a:off x="1069975" y="6354763"/>
            <a:ext cx="1520825" cy="366712"/>
          </a:xfrm>
        </p:spPr>
        <p:txBody>
          <a:bodyPr/>
          <a:lstStyle>
            <a:lvl1pPr>
              <a:defRPr/>
            </a:lvl1pPr>
          </a:lstStyle>
          <a:p>
            <a:pPr>
              <a:defRPr/>
            </a:pPr>
            <a:fld id="{10CF4543-AFED-4991-B115-0B48C53BF985}" type="slidenum">
              <a:rPr lang="en-GB"/>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9" name="Content Placeholder 8"/>
          <p:cNvSpPr>
            <a:spLocks noGrp="1"/>
          </p:cNvSpPr>
          <p:nvPr>
            <p:ph sz="quarter" idx="1"/>
          </p:nvPr>
        </p:nvSpPr>
        <p:spPr>
          <a:xfrm>
            <a:off x="457200" y="1219200"/>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632198" y="1216152"/>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GB"/>
          </a:p>
        </p:txBody>
      </p:sp>
      <p:sp>
        <p:nvSpPr>
          <p:cNvPr id="6" name="Footer Placeholder 2"/>
          <p:cNvSpPr>
            <a:spLocks noGrp="1"/>
          </p:cNvSpPr>
          <p:nvPr>
            <p:ph type="ftr" sz="quarter" idx="11"/>
          </p:nvPr>
        </p:nvSpPr>
        <p:spPr/>
        <p:txBody>
          <a:bodyPr/>
          <a:lstStyle>
            <a:lvl1pPr>
              <a:defRPr/>
            </a:lvl1pPr>
          </a:lstStyle>
          <a:p>
            <a:pPr>
              <a:defRPr/>
            </a:pPr>
            <a:endParaRPr lang="en-GB"/>
          </a:p>
        </p:txBody>
      </p:sp>
      <p:sp>
        <p:nvSpPr>
          <p:cNvPr id="7" name="Slide Number Placeholder 22"/>
          <p:cNvSpPr>
            <a:spLocks noGrp="1"/>
          </p:cNvSpPr>
          <p:nvPr>
            <p:ph type="sldNum" sz="quarter" idx="12"/>
          </p:nvPr>
        </p:nvSpPr>
        <p:spPr/>
        <p:txBody>
          <a:bodyPr/>
          <a:lstStyle>
            <a:lvl1pPr>
              <a:defRPr/>
            </a:lvl1pPr>
          </a:lstStyle>
          <a:p>
            <a:pPr>
              <a:defRPr/>
            </a:pPr>
            <a:fld id="{33755976-9029-4D9E-A286-019DBC99E884}"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648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endParaRPr lang="en-GB"/>
          </a:p>
        </p:txBody>
      </p:sp>
      <p:sp>
        <p:nvSpPr>
          <p:cNvPr id="8" name="Footer Placeholder 2"/>
          <p:cNvSpPr>
            <a:spLocks noGrp="1"/>
          </p:cNvSpPr>
          <p:nvPr>
            <p:ph type="ftr" sz="quarter" idx="11"/>
          </p:nvPr>
        </p:nvSpPr>
        <p:spPr/>
        <p:txBody>
          <a:bodyPr/>
          <a:lstStyle>
            <a:lvl1pPr>
              <a:defRPr/>
            </a:lvl1pPr>
          </a:lstStyle>
          <a:p>
            <a:pPr>
              <a:defRPr/>
            </a:pPr>
            <a:endParaRPr lang="en-GB"/>
          </a:p>
        </p:txBody>
      </p:sp>
      <p:sp>
        <p:nvSpPr>
          <p:cNvPr id="9" name="Slide Number Placeholder 22"/>
          <p:cNvSpPr>
            <a:spLocks noGrp="1"/>
          </p:cNvSpPr>
          <p:nvPr>
            <p:ph type="sldNum" sz="quarter" idx="12"/>
          </p:nvPr>
        </p:nvSpPr>
        <p:spPr/>
        <p:txBody>
          <a:bodyPr/>
          <a:lstStyle>
            <a:lvl1pPr>
              <a:defRPr/>
            </a:lvl1pPr>
          </a:lstStyle>
          <a:p>
            <a:pPr>
              <a:defRPr/>
            </a:pPr>
            <a:fld id="{1E4151EE-A6C4-4309-9AEE-C0783308564E}"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endParaRPr lang="en-GB"/>
          </a:p>
        </p:txBody>
      </p:sp>
      <p:sp>
        <p:nvSpPr>
          <p:cNvPr id="5" name="Footer Placeholder 3"/>
          <p:cNvSpPr>
            <a:spLocks noGrp="1"/>
          </p:cNvSpPr>
          <p:nvPr>
            <p:ph type="ftr" sz="quarter" idx="11"/>
          </p:nvPr>
        </p:nvSpPr>
        <p:spPr/>
        <p:txBody>
          <a:bodyPr/>
          <a:lstStyle>
            <a:lvl1pPr>
              <a:defRPr/>
            </a:lvl1pPr>
          </a:lstStyle>
          <a:p>
            <a:pPr>
              <a:defRPr/>
            </a:pPr>
            <a:endParaRPr lang="en-GB"/>
          </a:p>
        </p:txBody>
      </p:sp>
      <p:sp>
        <p:nvSpPr>
          <p:cNvPr id="6" name="Slide Number Placeholder 4"/>
          <p:cNvSpPr>
            <a:spLocks noGrp="1"/>
          </p:cNvSpPr>
          <p:nvPr>
            <p:ph type="sldNum" sz="quarter" idx="12"/>
          </p:nvPr>
        </p:nvSpPr>
        <p:spPr/>
        <p:txBody>
          <a:bodyPr/>
          <a:lstStyle>
            <a:lvl1pPr>
              <a:defRPr/>
            </a:lvl1pPr>
          </a:lstStyle>
          <a:p>
            <a:pPr>
              <a:defRPr/>
            </a:pPr>
            <a:fld id="{3D669382-B114-49B1-AACB-B83025CB80E3}"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1"/>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p:spPr>
        <p:txBody>
          <a:bodyPr/>
          <a:lstStyle/>
          <a:p>
            <a:pPr>
              <a:defRPr/>
            </a:pPr>
            <a:endParaRPr lang="en-GB"/>
          </a:p>
        </p:txBody>
      </p:sp>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Date Placeholder 1"/>
          <p:cNvSpPr>
            <a:spLocks noGrp="1"/>
          </p:cNvSpPr>
          <p:nvPr>
            <p:ph type="dt" sz="half" idx="10"/>
          </p:nvPr>
        </p:nvSpPr>
        <p:spPr/>
        <p:txBody>
          <a:bodyPr/>
          <a:lstStyle>
            <a:lvl1pPr>
              <a:defRPr/>
            </a:lvl1pPr>
          </a:lstStyle>
          <a:p>
            <a:pPr>
              <a:defRPr/>
            </a:pPr>
            <a:endParaRPr lang="en-GB"/>
          </a:p>
        </p:txBody>
      </p:sp>
      <p:sp>
        <p:nvSpPr>
          <p:cNvPr id="5" name="Footer Placeholder 2"/>
          <p:cNvSpPr>
            <a:spLocks noGrp="1"/>
          </p:cNvSpPr>
          <p:nvPr>
            <p:ph type="ftr" sz="quarter" idx="11"/>
          </p:nvPr>
        </p:nvSpPr>
        <p:spPr/>
        <p:txBody>
          <a:bodyPr/>
          <a:lstStyle>
            <a:lvl1pPr>
              <a:defRPr/>
            </a:lvl1pPr>
          </a:lstStyle>
          <a:p>
            <a:pPr>
              <a:defRPr/>
            </a:pPr>
            <a:endParaRPr lang="en-GB"/>
          </a:p>
        </p:txBody>
      </p:sp>
      <p:sp>
        <p:nvSpPr>
          <p:cNvPr id="6" name="Slide Number Placeholder 3"/>
          <p:cNvSpPr>
            <a:spLocks noGrp="1"/>
          </p:cNvSpPr>
          <p:nvPr>
            <p:ph type="sldNum" sz="quarter" idx="12"/>
          </p:nvPr>
        </p:nvSpPr>
        <p:spPr/>
        <p:txBody>
          <a:bodyPr/>
          <a:lstStyle>
            <a:lvl1pPr>
              <a:defRPr/>
            </a:lvl1pPr>
          </a:lstStyle>
          <a:p>
            <a:pPr>
              <a:defRPr/>
            </a:pPr>
            <a:fld id="{A15921B6-FF06-4D2C-B6B6-1403469241F0}"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p:spPr>
        <p:txBody>
          <a:bodyPr/>
          <a:lstStyle/>
          <a:p>
            <a:pPr>
              <a:defRPr/>
            </a:pPr>
            <a:endParaRPr lang="en-GB"/>
          </a:p>
        </p:txBody>
      </p:sp>
      <p:sp>
        <p:nvSpPr>
          <p:cNvPr id="6" name="Straight Connector 5"/>
          <p:cNvSpPr>
            <a:spLocks noChangeShapeType="1"/>
          </p:cNvSpPr>
          <p:nvPr/>
        </p:nvSpPr>
        <p:spPr bwMode="auto">
          <a:xfrm rot="5400000">
            <a:off x="3160712" y="3324226"/>
            <a:ext cx="6035675" cy="0"/>
          </a:xfrm>
          <a:prstGeom prst="line">
            <a:avLst/>
          </a:prstGeom>
          <a:noFill/>
          <a:ln w="9525" algn="ctr">
            <a:solidFill>
              <a:schemeClr val="accent2"/>
            </a:solidFill>
            <a:prstDash val="dash"/>
            <a:round/>
            <a:headEnd/>
            <a:tailEnd/>
          </a:ln>
        </p:spPr>
        <p:txBody>
          <a:bodyPr/>
          <a:lstStyle/>
          <a:p>
            <a:pPr>
              <a:defRPr/>
            </a:pPr>
            <a:endParaRPr lang="en-GB"/>
          </a:p>
        </p:txBody>
      </p:sp>
      <p:sp>
        <p:nvSpPr>
          <p:cNvPr id="7" name="Isosceles Triangle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en-US" smtClean="0"/>
              <a:t>Click to edit Master title style</a:t>
            </a:r>
            <a:endParaRPr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2" name="Content Placeholder 11"/>
          <p:cNvSpPr>
            <a:spLocks noGrp="1"/>
          </p:cNvSpPr>
          <p:nvPr>
            <p:ph sz="quarter" idx="1"/>
          </p:nvPr>
        </p:nvSpPr>
        <p:spPr>
          <a:xfrm>
            <a:off x="304800" y="304800"/>
            <a:ext cx="57150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4"/>
          <p:cNvSpPr>
            <a:spLocks noGrp="1"/>
          </p:cNvSpPr>
          <p:nvPr>
            <p:ph type="dt" sz="half" idx="10"/>
          </p:nvPr>
        </p:nvSpPr>
        <p:spPr/>
        <p:txBody>
          <a:bodyPr/>
          <a:lstStyle>
            <a:lvl1pPr>
              <a:defRPr/>
            </a:lvl1pPr>
          </a:lstStyle>
          <a:p>
            <a:pPr>
              <a:defRPr/>
            </a:pPr>
            <a:endParaRPr lang="en-GB"/>
          </a:p>
        </p:txBody>
      </p:sp>
      <p:sp>
        <p:nvSpPr>
          <p:cNvPr id="9" name="Footer Placeholder 5"/>
          <p:cNvSpPr>
            <a:spLocks noGrp="1"/>
          </p:cNvSpPr>
          <p:nvPr>
            <p:ph type="ftr" sz="quarter" idx="11"/>
          </p:nvPr>
        </p:nvSpPr>
        <p:spPr/>
        <p:txBody>
          <a:bodyPr/>
          <a:lstStyle>
            <a:lvl1pPr>
              <a:defRPr/>
            </a:lvl1pPr>
          </a:lstStyle>
          <a:p>
            <a:pPr>
              <a:defRPr/>
            </a:pPr>
            <a:endParaRPr lang="en-GB"/>
          </a:p>
        </p:txBody>
      </p:sp>
      <p:sp>
        <p:nvSpPr>
          <p:cNvPr id="10" name="Slide Number Placeholder 6"/>
          <p:cNvSpPr>
            <a:spLocks noGrp="1"/>
          </p:cNvSpPr>
          <p:nvPr>
            <p:ph type="sldNum" sz="quarter" idx="12"/>
          </p:nvPr>
        </p:nvSpPr>
        <p:spPr/>
        <p:txBody>
          <a:bodyPr/>
          <a:lstStyle>
            <a:lvl1pPr>
              <a:defRPr/>
            </a:lvl1pPr>
          </a:lstStyle>
          <a:p>
            <a:pPr>
              <a:defRPr/>
            </a:pPr>
            <a:fld id="{0D4DF26F-DEBD-49C5-86A2-C10A9C21D11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p:spPr>
        <p:txBody>
          <a:bodyPr/>
          <a:lstStyle/>
          <a:p>
            <a:pPr>
              <a:defRPr/>
            </a:pPr>
            <a:endParaRPr lang="en-GB"/>
          </a:p>
        </p:txBody>
      </p:sp>
      <p:sp>
        <p:nvSpPr>
          <p:cNvPr id="6" name="Isosceles Triangle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457200"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GB"/>
          </a:p>
        </p:txBody>
      </p:sp>
      <p:sp>
        <p:nvSpPr>
          <p:cNvPr id="9" name="Footer Placeholder 5"/>
          <p:cNvSpPr>
            <a:spLocks noGrp="1"/>
          </p:cNvSpPr>
          <p:nvPr>
            <p:ph type="ftr" sz="quarter" idx="11"/>
          </p:nvPr>
        </p:nvSpPr>
        <p:spPr/>
        <p:txBody>
          <a:bodyPr/>
          <a:lstStyle>
            <a:lvl1pPr>
              <a:defRPr/>
            </a:lvl1pPr>
          </a:lstStyle>
          <a:p>
            <a:pPr>
              <a:defRPr/>
            </a:pPr>
            <a:endParaRPr lang="en-GB"/>
          </a:p>
        </p:txBody>
      </p:sp>
      <p:sp>
        <p:nvSpPr>
          <p:cNvPr id="10" name="Slide Number Placeholder 6"/>
          <p:cNvSpPr>
            <a:spLocks noGrp="1"/>
          </p:cNvSpPr>
          <p:nvPr>
            <p:ph type="sldNum" sz="quarter" idx="12"/>
          </p:nvPr>
        </p:nvSpPr>
        <p:spPr/>
        <p:txBody>
          <a:bodyPr/>
          <a:lstStyle>
            <a:lvl1pPr>
              <a:defRPr/>
            </a:lvl1pPr>
          </a:lstStyle>
          <a:p>
            <a:pPr>
              <a:defRPr/>
            </a:pPr>
            <a:fld id="{86EBB65D-496A-4F28-B1F6-AF0A6203DA72}" type="slidenum">
              <a:rPr lang="en-GB"/>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a:lstStyle>
            <a:lvl1pPr algn="l" eaLnBrk="1" latinLnBrk="0" hangingPunct="1">
              <a:defRPr kumimoji="0" sz="1400">
                <a:solidFill>
                  <a:schemeClr val="tx2"/>
                </a:solidFill>
                <a:latin typeface="Arial" charset="0"/>
              </a:defRPr>
            </a:lvl1pPr>
          </a:lstStyle>
          <a:p>
            <a:pPr>
              <a:defRPr/>
            </a:pPr>
            <a:endParaRPr lang="en-GB"/>
          </a:p>
        </p:txBody>
      </p:sp>
      <p:sp>
        <p:nvSpPr>
          <p:cNvPr id="3" name="Footer Placeholder 2"/>
          <p:cNvSpPr>
            <a:spLocks noGrp="1"/>
          </p:cNvSpPr>
          <p:nvPr>
            <p:ph type="ftr" sz="quarter" idx="3"/>
          </p:nvPr>
        </p:nvSpPr>
        <p:spPr>
          <a:xfrm>
            <a:off x="2898775" y="6356350"/>
            <a:ext cx="3505200" cy="365125"/>
          </a:xfrm>
          <a:prstGeom prst="rect">
            <a:avLst/>
          </a:prstGeom>
        </p:spPr>
        <p:txBody>
          <a:bodyPr vert="horz"/>
          <a:lstStyle>
            <a:lvl1pPr algn="r" eaLnBrk="1" latinLnBrk="0" hangingPunct="1">
              <a:defRPr kumimoji="0" sz="1400">
                <a:solidFill>
                  <a:schemeClr val="tx2"/>
                </a:solidFill>
                <a:latin typeface="Arial" charset="0"/>
              </a:defRPr>
            </a:lvl1pPr>
          </a:lstStyle>
          <a:p>
            <a:pPr>
              <a:defRPr/>
            </a:pPr>
            <a:endParaRPr lang="en-GB"/>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a:lstStyle>
            <a:lvl1pPr algn="l" eaLnBrk="1" latinLnBrk="0" hangingPunct="1">
              <a:defRPr kumimoji="0" sz="1400">
                <a:solidFill>
                  <a:schemeClr val="tx2"/>
                </a:solidFill>
                <a:latin typeface="Arial" charset="0"/>
              </a:defRPr>
            </a:lvl1pPr>
          </a:lstStyle>
          <a:p>
            <a:pPr>
              <a:defRPr/>
            </a:pPr>
            <a:fld id="{8B2D1D1D-D94C-4380-904A-AA4132A78BDC}" type="slidenum">
              <a:rPr lang="en-GB"/>
              <a:pPr>
                <a:defRPr/>
              </a:pPr>
              <a:t>‹#›</a:t>
            </a:fld>
            <a:endParaRPr lang="en-GB"/>
          </a:p>
        </p:txBody>
      </p:sp>
      <p:sp>
        <p:nvSpPr>
          <p:cNvPr id="1031" name="Straight Connector 27"/>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p:spPr>
        <p:txBody>
          <a:bodyPr/>
          <a:lstStyle/>
          <a:p>
            <a:pPr>
              <a:defRPr/>
            </a:pPr>
            <a:endParaRPr lang="en-GB"/>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p:spPr>
        <p:txBody>
          <a:bodyPr/>
          <a:lstStyle/>
          <a:p>
            <a:pPr>
              <a:defRPr/>
            </a:pPr>
            <a:endParaRPr lang="en-GB"/>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Tree>
  </p:cSld>
  <p:clrMap bg1="lt1" tx1="dk1" bg2="lt2" tx2="dk2" accent1="accent1" accent2="accent2" accent3="accent3" accent4="accent4" accent5="accent5" accent6="accent6" hlink="hlink" folHlink="folHlink"/>
  <p:sldLayoutIdLst>
    <p:sldLayoutId id="2147484198" r:id="rId1"/>
    <p:sldLayoutId id="2147484193" r:id="rId2"/>
    <p:sldLayoutId id="2147484199" r:id="rId3"/>
    <p:sldLayoutId id="2147484194" r:id="rId4"/>
    <p:sldLayoutId id="2147484195" r:id="rId5"/>
    <p:sldLayoutId id="2147484200" r:id="rId6"/>
    <p:sldLayoutId id="2147484201" r:id="rId7"/>
    <p:sldLayoutId id="2147484202" r:id="rId8"/>
    <p:sldLayoutId id="2147484203" r:id="rId9"/>
    <p:sldLayoutId id="2147484196" r:id="rId10"/>
    <p:sldLayoutId id="2147484204" r:id="rId11"/>
    <p:sldLayoutId id="2147484197" r:id="rId12"/>
  </p:sldLayoutIdLst>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30.jpeg"/><Relationship Id="rId5" Type="http://schemas.openxmlformats.org/officeDocument/2006/relationships/image" Target="../media/image11.wmf"/><Relationship Id="rId4" Type="http://schemas.openxmlformats.org/officeDocument/2006/relationships/image" Target="../media/image10.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4.jpeg"/><Relationship Id="rId2" Type="http://schemas.openxmlformats.org/officeDocument/2006/relationships/audio" Target="file:///J:\UoG\Teaching\COMP1587%20-%20Communication%20Systems%201\exampleWithEnglish1.wav" TargetMode="External"/><Relationship Id="rId1" Type="http://schemas.microsoft.com/office/2007/relationships/media" Target="file:///J:\UoG\Teaching\COMP1587%20-%20Communication%20Systems%201\exampleWithEnglish1.wav" TargetMode="Externa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wmf"/><Relationship Id="rId4" Type="http://schemas.openxmlformats.org/officeDocument/2006/relationships/image" Target="../media/image39.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jpeg"/><Relationship Id="rId7"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4.jpe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2.jpeg"/></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66.jpeg"/><Relationship Id="rId4" Type="http://schemas.openxmlformats.org/officeDocument/2006/relationships/image" Target="../media/image65.jpeg"/></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Documents%20and%20Settings\Dream\Desktop\reflectorDoS.wmv" TargetMode="External"/><Relationship Id="rId1" Type="http://schemas.microsoft.com/office/2007/relationships/media" Target="file:///C:\Documents%20and%20Settings\Dream\Desktop\reflectorDoS.wmv" TargetMode="External"/><Relationship Id="rId5" Type="http://schemas.openxmlformats.org/officeDocument/2006/relationships/image" Target="../media/image73.png"/><Relationship Id="rId4"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slideLayout" Target="../slideLayouts/slideLayout2.xml"/><Relationship Id="rId7" Type="http://schemas.openxmlformats.org/officeDocument/2006/relationships/image" Target="../media/image77.jpeg"/><Relationship Id="rId2" Type="http://schemas.openxmlformats.org/officeDocument/2006/relationships/audio" Target="file:///\\sta-udrive\lg47\public_html\lectures\COMP1587\whizz.wav" TargetMode="External"/><Relationship Id="rId1" Type="http://schemas.microsoft.com/office/2007/relationships/media" Target="file:///\\sta-udrive\lg47\public_html\lectures\COMP1587\whizz.wav" TargetMode="Externa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jpeg"/><Relationship Id="rId9"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2.emf"/><Relationship Id="rId5" Type="http://schemas.openxmlformats.org/officeDocument/2006/relationships/image" Target="../media/image11.wmf"/><Relationship Id="rId4" Type="http://schemas.openxmlformats.org/officeDocument/2006/relationships/image" Target="../media/image10.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ctrTitle"/>
          </p:nvPr>
        </p:nvSpPr>
        <p:spPr>
          <a:xfrm>
            <a:off x="1066800" y="3657600"/>
            <a:ext cx="7162800" cy="1219200"/>
          </a:xfrm>
        </p:spPr>
        <p:txBody>
          <a:bodyPr>
            <a:normAutofit fontScale="90000"/>
          </a:bodyPr>
          <a:lstStyle/>
          <a:p>
            <a:pPr eaLnBrk="1" hangingPunct="1">
              <a:defRPr/>
            </a:pPr>
            <a:r>
              <a:rPr lang="en-GB" sz="3000" dirty="0" smtClean="0"/>
              <a:t>1587: COMMUNICATION SYSTEMS 1</a:t>
            </a:r>
            <a:r>
              <a:rPr lang="en-GB" sz="2200" dirty="0" smtClean="0"/>
              <a:t/>
            </a:r>
            <a:br>
              <a:rPr lang="en-GB" sz="2200" dirty="0" smtClean="0"/>
            </a:br>
            <a:r>
              <a:rPr lang="en-GB" sz="2200" dirty="0" smtClean="0"/>
              <a:t>1</a:t>
            </a:r>
            <a:r>
              <a:rPr lang="en-GB" sz="2200" baseline="30000" dirty="0" smtClean="0"/>
              <a:t>st</a:t>
            </a:r>
            <a:r>
              <a:rPr lang="en-GB" sz="2200" dirty="0" smtClean="0"/>
              <a:t> hour: </a:t>
            </a:r>
            <a:r>
              <a:rPr lang="en-GB" sz="3100" b="1" dirty="0" smtClean="0"/>
              <a:t>Mobile Communications</a:t>
            </a:r>
            <a:br>
              <a:rPr lang="en-GB" sz="3100" b="1" dirty="0" smtClean="0"/>
            </a:br>
            <a:r>
              <a:rPr lang="en-GB" sz="2200" dirty="0" smtClean="0"/>
              <a:t>2</a:t>
            </a:r>
            <a:r>
              <a:rPr lang="en-GB" sz="2200" baseline="30000" dirty="0" smtClean="0"/>
              <a:t>nd</a:t>
            </a:r>
            <a:r>
              <a:rPr lang="en-GB" sz="2200" dirty="0" smtClean="0"/>
              <a:t> </a:t>
            </a:r>
            <a:r>
              <a:rPr lang="en-GB" sz="2200" dirty="0"/>
              <a:t>hour </a:t>
            </a:r>
            <a:r>
              <a:rPr lang="en-GB" sz="3100" b="1" dirty="0" smtClean="0"/>
              <a:t>:Introductio</a:t>
            </a:r>
            <a:r>
              <a:rPr lang="en-GB" sz="3100" b="1" dirty="0"/>
              <a:t>n</a:t>
            </a:r>
            <a:r>
              <a:rPr lang="en-GB" sz="3100" b="1" dirty="0" smtClean="0"/>
              <a:t> to Cyber Security</a:t>
            </a:r>
            <a:endParaRPr lang="en-GB" sz="3100" dirty="0" smtClean="0"/>
          </a:p>
        </p:txBody>
      </p:sp>
      <p:sp>
        <p:nvSpPr>
          <p:cNvPr id="4" name="Rectangle 6"/>
          <p:cNvSpPr txBox="1">
            <a:spLocks noChangeArrowheads="1"/>
          </p:cNvSpPr>
          <p:nvPr/>
        </p:nvSpPr>
        <p:spPr>
          <a:xfrm>
            <a:off x="914400" y="5181600"/>
            <a:ext cx="7315200" cy="457200"/>
          </a:xfrm>
          <a:prstGeom prst="rect">
            <a:avLst/>
          </a:prstGeom>
        </p:spPr>
        <p:txBody>
          <a:bodyPr>
            <a:normAutofit/>
          </a:bodyPr>
          <a:lstStyle/>
          <a:p>
            <a:pPr algn="r" fontAlgn="auto">
              <a:spcBef>
                <a:spcPts val="600"/>
              </a:spcBef>
              <a:spcAft>
                <a:spcPts val="0"/>
              </a:spcAft>
              <a:buClr>
                <a:schemeClr val="accent1"/>
              </a:buClr>
              <a:buSzPct val="76000"/>
              <a:buFont typeface="Wingdings 3"/>
              <a:buNone/>
              <a:defRPr/>
            </a:pPr>
            <a:r>
              <a:rPr lang="en-GB" sz="2400" dirty="0">
                <a:solidFill>
                  <a:schemeClr val="tx2"/>
                </a:solidFill>
                <a:latin typeface="+mj-lt"/>
                <a:ea typeface="+mj-ea"/>
                <a:cs typeface="+mj-cs"/>
              </a:rPr>
              <a:t>Dr. George </a:t>
            </a:r>
            <a:r>
              <a:rPr lang="en-GB" sz="2400" dirty="0" err="1">
                <a:solidFill>
                  <a:schemeClr val="tx2"/>
                </a:solidFill>
                <a:latin typeface="+mj-lt"/>
                <a:ea typeface="+mj-ea"/>
                <a:cs typeface="+mj-cs"/>
              </a:rPr>
              <a:t>Loukas</a:t>
            </a:r>
            <a:endParaRPr lang="en-GB" sz="2400" dirty="0">
              <a:solidFill>
                <a:schemeClr val="tx2"/>
              </a:solidFill>
              <a:latin typeface="+mj-lt"/>
              <a:ea typeface="+mj-ea"/>
              <a:cs typeface="+mj-cs"/>
            </a:endParaRPr>
          </a:p>
        </p:txBody>
      </p:sp>
      <p:sp>
        <p:nvSpPr>
          <p:cNvPr id="5" name="Rectangle 6"/>
          <p:cNvSpPr txBox="1">
            <a:spLocks noChangeArrowheads="1"/>
          </p:cNvSpPr>
          <p:nvPr/>
        </p:nvSpPr>
        <p:spPr>
          <a:xfrm>
            <a:off x="1219200" y="6172200"/>
            <a:ext cx="7315200" cy="533400"/>
          </a:xfrm>
          <a:prstGeom prst="rect">
            <a:avLst/>
          </a:prstGeom>
        </p:spPr>
        <p:txBody>
          <a:bodyPr>
            <a:normAutofit/>
          </a:bodyPr>
          <a:lstStyle/>
          <a:p>
            <a:pPr algn="r" fontAlgn="auto">
              <a:spcBef>
                <a:spcPts val="600"/>
              </a:spcBef>
              <a:spcAft>
                <a:spcPts val="0"/>
              </a:spcAft>
              <a:buClr>
                <a:schemeClr val="accent1"/>
              </a:buClr>
              <a:buSzPct val="76000"/>
              <a:buFont typeface="Wingdings 3"/>
              <a:buNone/>
              <a:defRPr/>
            </a:pPr>
            <a:r>
              <a:rPr lang="en-GB" sz="2000" dirty="0">
                <a:solidFill>
                  <a:schemeClr val="tx2"/>
                </a:solidFill>
                <a:latin typeface="+mj-lt"/>
                <a:ea typeface="+mj-ea"/>
                <a:cs typeface="+mj-cs"/>
              </a:rPr>
              <a:t>University of Greenwich, </a:t>
            </a:r>
            <a:r>
              <a:rPr lang="en-GB" sz="2000" dirty="0" smtClean="0">
                <a:solidFill>
                  <a:schemeClr val="tx2"/>
                </a:solidFill>
                <a:latin typeface="+mj-lt"/>
                <a:ea typeface="+mj-ea"/>
                <a:cs typeface="+mj-cs"/>
              </a:rPr>
              <a:t>2015-2016</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exagon 8"/>
          <p:cNvSpPr/>
          <p:nvPr/>
        </p:nvSpPr>
        <p:spPr bwMode="auto">
          <a:xfrm>
            <a:off x="2719388" y="3648075"/>
            <a:ext cx="2124075" cy="1828800"/>
          </a:xfrm>
          <a:prstGeom prst="hexagon">
            <a:avLst/>
          </a:prstGeom>
          <a:solidFill>
            <a:srgbClr val="B7DCFB">
              <a:alpha val="17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Hexagon 9"/>
          <p:cNvSpPr/>
          <p:nvPr/>
        </p:nvSpPr>
        <p:spPr bwMode="auto">
          <a:xfrm>
            <a:off x="2722563" y="1828800"/>
            <a:ext cx="2122487" cy="1828800"/>
          </a:xfrm>
          <a:prstGeom prst="hexagon">
            <a:avLst/>
          </a:prstGeom>
          <a:solidFill>
            <a:srgbClr val="B7DCFB">
              <a:alpha val="17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Hexagon 7"/>
          <p:cNvSpPr/>
          <p:nvPr/>
        </p:nvSpPr>
        <p:spPr bwMode="auto">
          <a:xfrm>
            <a:off x="1042988" y="2732088"/>
            <a:ext cx="2124075" cy="1828800"/>
          </a:xfrm>
          <a:prstGeom prst="hexagon">
            <a:avLst/>
          </a:prstGeom>
          <a:solidFill>
            <a:srgbClr val="B7DCFB">
              <a:alpha val="17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509" name="Rectangle 2"/>
          <p:cNvSpPr>
            <a:spLocks noGrp="1" noChangeArrowheads="1"/>
          </p:cNvSpPr>
          <p:nvPr>
            <p:ph type="title"/>
          </p:nvPr>
        </p:nvSpPr>
        <p:spPr/>
        <p:txBody>
          <a:bodyPr/>
          <a:lstStyle/>
          <a:p>
            <a:pPr eaLnBrk="1" hangingPunct="1"/>
            <a:r>
              <a:rPr kumimoji="1" lang="en-GB" smtClean="0"/>
              <a:t>Frequency Reuse</a:t>
            </a:r>
          </a:p>
        </p:txBody>
      </p:sp>
      <p:sp>
        <p:nvSpPr>
          <p:cNvPr id="4" name="Rectangle 3"/>
          <p:cNvSpPr txBox="1">
            <a:spLocks noChangeArrowheads="1"/>
          </p:cNvSpPr>
          <p:nvPr/>
        </p:nvSpPr>
        <p:spPr bwMode="auto">
          <a:xfrm>
            <a:off x="4876800" y="1447800"/>
            <a:ext cx="3733800" cy="4572000"/>
          </a:xfrm>
          <a:prstGeom prst="rect">
            <a:avLst/>
          </a:prstGeom>
          <a:noFill/>
          <a:ln>
            <a:noFill/>
          </a:ln>
          <a:extLst/>
        </p:spPr>
        <p:txBody>
          <a:bodyPr/>
          <a:lst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eaLnBrk="1" hangingPunct="1">
              <a:lnSpc>
                <a:spcPct val="90000"/>
              </a:lnSpc>
              <a:defRPr/>
            </a:pPr>
            <a:r>
              <a:rPr kumimoji="1" lang="en-GB" sz="1800" dirty="0" smtClean="0">
                <a:latin typeface="+mj-lt"/>
              </a:rPr>
              <a:t>Power of Base Transceiver controlled</a:t>
            </a:r>
          </a:p>
          <a:p>
            <a:pPr lvl="1" eaLnBrk="1" hangingPunct="1">
              <a:lnSpc>
                <a:spcPct val="90000"/>
              </a:lnSpc>
              <a:defRPr/>
            </a:pPr>
            <a:r>
              <a:rPr kumimoji="1" lang="en-GB" sz="1600" dirty="0" smtClean="0">
                <a:latin typeface="+mj-lt"/>
              </a:rPr>
              <a:t>Allows communication within cell on given frequency</a:t>
            </a:r>
          </a:p>
          <a:p>
            <a:pPr lvl="1" eaLnBrk="1" hangingPunct="1">
              <a:lnSpc>
                <a:spcPct val="90000"/>
              </a:lnSpc>
              <a:defRPr/>
            </a:pPr>
            <a:r>
              <a:rPr kumimoji="1" lang="en-GB" sz="1600" dirty="0" smtClean="0">
                <a:latin typeface="+mj-lt"/>
              </a:rPr>
              <a:t>Limits power escaping to adjacent cells</a:t>
            </a:r>
          </a:p>
          <a:p>
            <a:pPr eaLnBrk="1" hangingPunct="1">
              <a:lnSpc>
                <a:spcPct val="90000"/>
              </a:lnSpc>
              <a:defRPr/>
            </a:pPr>
            <a:endParaRPr kumimoji="1" lang="en-GB" sz="1400" dirty="0" smtClean="0">
              <a:latin typeface="+mj-lt"/>
            </a:endParaRPr>
          </a:p>
          <a:p>
            <a:pPr eaLnBrk="1" hangingPunct="1">
              <a:lnSpc>
                <a:spcPct val="90000"/>
              </a:lnSpc>
              <a:defRPr/>
            </a:pPr>
            <a:r>
              <a:rPr kumimoji="1" lang="en-GB" sz="1800" dirty="0" smtClean="0">
                <a:latin typeface="+mj-lt"/>
              </a:rPr>
              <a:t>Sharing cell frequencies with nearby (but not adjacent) cells without interfering with each other</a:t>
            </a:r>
          </a:p>
          <a:p>
            <a:pPr lvl="1" eaLnBrk="1" hangingPunct="1">
              <a:lnSpc>
                <a:spcPct val="90000"/>
              </a:lnSpc>
              <a:defRPr/>
            </a:pPr>
            <a:r>
              <a:rPr kumimoji="1" lang="en-GB" sz="1600" dirty="0" smtClean="0">
                <a:latin typeface="+mj-lt"/>
              </a:rPr>
              <a:t>Allows multiple simultaneous conversations</a:t>
            </a:r>
          </a:p>
          <a:p>
            <a:pPr lvl="1" eaLnBrk="1" hangingPunct="1">
              <a:lnSpc>
                <a:spcPct val="90000"/>
              </a:lnSpc>
              <a:defRPr/>
            </a:pPr>
            <a:r>
              <a:rPr kumimoji="1" lang="en-GB" sz="1600" dirty="0" smtClean="0">
                <a:latin typeface="+mj-lt"/>
              </a:rPr>
              <a:t>10 to 50 frequencies per cell</a:t>
            </a:r>
          </a:p>
        </p:txBody>
      </p:sp>
      <p:pic>
        <p:nvPicPr>
          <p:cNvPr id="21511"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1925638" y="3325813"/>
            <a:ext cx="315912" cy="533400"/>
          </a:xfrm>
          <a:prstGeom prst="rect">
            <a:avLst/>
          </a:prstGeom>
          <a:noFill/>
          <a:ln w="9525">
            <a:noFill/>
            <a:miter lim="800000"/>
            <a:headEnd/>
            <a:tailEnd/>
          </a:ln>
        </p:spPr>
      </p:pic>
      <p:sp>
        <p:nvSpPr>
          <p:cNvPr id="6" name="Freeform 5"/>
          <p:cNvSpPr/>
          <p:nvPr/>
        </p:nvSpPr>
        <p:spPr>
          <a:xfrm>
            <a:off x="731838" y="2405063"/>
            <a:ext cx="2741612" cy="2443162"/>
          </a:xfrm>
          <a:custGeom>
            <a:avLst/>
            <a:gdLst>
              <a:gd name="connsiteX0" fmla="*/ 766820 w 3233634"/>
              <a:gd name="connsiteY0" fmla="*/ 130840 h 2714552"/>
              <a:gd name="connsiteX1" fmla="*/ 692392 w 3233634"/>
              <a:gd name="connsiteY1" fmla="*/ 152105 h 2714552"/>
              <a:gd name="connsiteX2" fmla="*/ 554169 w 3233634"/>
              <a:gd name="connsiteY2" fmla="*/ 184003 h 2714552"/>
              <a:gd name="connsiteX3" fmla="*/ 458476 w 3233634"/>
              <a:gd name="connsiteY3" fmla="*/ 215901 h 2714552"/>
              <a:gd name="connsiteX4" fmla="*/ 426578 w 3233634"/>
              <a:gd name="connsiteY4" fmla="*/ 226533 h 2714552"/>
              <a:gd name="connsiteX5" fmla="*/ 394680 w 3233634"/>
              <a:gd name="connsiteY5" fmla="*/ 237166 h 2714552"/>
              <a:gd name="connsiteX6" fmla="*/ 384048 w 3233634"/>
              <a:gd name="connsiteY6" fmla="*/ 343491 h 2714552"/>
              <a:gd name="connsiteX7" fmla="*/ 341517 w 3233634"/>
              <a:gd name="connsiteY7" fmla="*/ 375389 h 2714552"/>
              <a:gd name="connsiteX8" fmla="*/ 320252 w 3233634"/>
              <a:gd name="connsiteY8" fmla="*/ 407287 h 2714552"/>
              <a:gd name="connsiteX9" fmla="*/ 298987 w 3233634"/>
              <a:gd name="connsiteY9" fmla="*/ 556142 h 2714552"/>
              <a:gd name="connsiteX10" fmla="*/ 277722 w 3233634"/>
              <a:gd name="connsiteY10" fmla="*/ 598673 h 2714552"/>
              <a:gd name="connsiteX11" fmla="*/ 267090 w 3233634"/>
              <a:gd name="connsiteY11" fmla="*/ 630570 h 2714552"/>
              <a:gd name="connsiteX12" fmla="*/ 256457 w 3233634"/>
              <a:gd name="connsiteY12" fmla="*/ 790059 h 2714552"/>
              <a:gd name="connsiteX13" fmla="*/ 235192 w 3233634"/>
              <a:gd name="connsiteY13" fmla="*/ 821956 h 2714552"/>
              <a:gd name="connsiteX14" fmla="*/ 213927 w 3233634"/>
              <a:gd name="connsiteY14" fmla="*/ 896384 h 2714552"/>
              <a:gd name="connsiteX15" fmla="*/ 160764 w 3233634"/>
              <a:gd name="connsiteY15" fmla="*/ 1034608 h 2714552"/>
              <a:gd name="connsiteX16" fmla="*/ 128866 w 3233634"/>
              <a:gd name="connsiteY16" fmla="*/ 1055873 h 2714552"/>
              <a:gd name="connsiteX17" fmla="*/ 86336 w 3233634"/>
              <a:gd name="connsiteY17" fmla="*/ 1140933 h 2714552"/>
              <a:gd name="connsiteX18" fmla="*/ 43806 w 3233634"/>
              <a:gd name="connsiteY18" fmla="*/ 1204728 h 2714552"/>
              <a:gd name="connsiteX19" fmla="*/ 22541 w 3233634"/>
              <a:gd name="connsiteY19" fmla="*/ 1406747 h 2714552"/>
              <a:gd name="connsiteX20" fmla="*/ 54438 w 3233634"/>
              <a:gd name="connsiteY20" fmla="*/ 1630031 h 2714552"/>
              <a:gd name="connsiteX21" fmla="*/ 96969 w 3233634"/>
              <a:gd name="connsiteY21" fmla="*/ 1927742 h 2714552"/>
              <a:gd name="connsiteX22" fmla="*/ 118234 w 3233634"/>
              <a:gd name="connsiteY22" fmla="*/ 1949008 h 2714552"/>
              <a:gd name="connsiteX23" fmla="*/ 160764 w 3233634"/>
              <a:gd name="connsiteY23" fmla="*/ 1959640 h 2714552"/>
              <a:gd name="connsiteX24" fmla="*/ 203294 w 3233634"/>
              <a:gd name="connsiteY24" fmla="*/ 2034068 h 2714552"/>
              <a:gd name="connsiteX25" fmla="*/ 224559 w 3233634"/>
              <a:gd name="connsiteY25" fmla="*/ 2065966 h 2714552"/>
              <a:gd name="connsiteX26" fmla="*/ 256457 w 3233634"/>
              <a:gd name="connsiteY26" fmla="*/ 2076598 h 2714552"/>
              <a:gd name="connsiteX27" fmla="*/ 298987 w 3233634"/>
              <a:gd name="connsiteY27" fmla="*/ 2204189 h 2714552"/>
              <a:gd name="connsiteX28" fmla="*/ 352150 w 3233634"/>
              <a:gd name="connsiteY28" fmla="*/ 2257352 h 2714552"/>
              <a:gd name="connsiteX29" fmla="*/ 405313 w 3233634"/>
              <a:gd name="connsiteY29" fmla="*/ 2310515 h 2714552"/>
              <a:gd name="connsiteX30" fmla="*/ 437211 w 3233634"/>
              <a:gd name="connsiteY30" fmla="*/ 2342412 h 2714552"/>
              <a:gd name="connsiteX31" fmla="*/ 511638 w 3233634"/>
              <a:gd name="connsiteY31" fmla="*/ 2353045 h 2714552"/>
              <a:gd name="connsiteX32" fmla="*/ 607331 w 3233634"/>
              <a:gd name="connsiteY32" fmla="*/ 2448738 h 2714552"/>
              <a:gd name="connsiteX33" fmla="*/ 628597 w 3233634"/>
              <a:gd name="connsiteY33" fmla="*/ 2480635 h 2714552"/>
              <a:gd name="connsiteX34" fmla="*/ 660494 w 3233634"/>
              <a:gd name="connsiteY34" fmla="*/ 2491268 h 2714552"/>
              <a:gd name="connsiteX35" fmla="*/ 734922 w 3233634"/>
              <a:gd name="connsiteY35" fmla="*/ 2501901 h 2714552"/>
              <a:gd name="connsiteX36" fmla="*/ 766820 w 3233634"/>
              <a:gd name="connsiteY36" fmla="*/ 2533798 h 2714552"/>
              <a:gd name="connsiteX37" fmla="*/ 883778 w 3233634"/>
              <a:gd name="connsiteY37" fmla="*/ 2565696 h 2714552"/>
              <a:gd name="connsiteX38" fmla="*/ 915676 w 3233634"/>
              <a:gd name="connsiteY38" fmla="*/ 2586961 h 2714552"/>
              <a:gd name="connsiteX39" fmla="*/ 1085797 w 3233634"/>
              <a:gd name="connsiteY39" fmla="*/ 2608226 h 2714552"/>
              <a:gd name="connsiteX40" fmla="*/ 1117694 w 3233634"/>
              <a:gd name="connsiteY40" fmla="*/ 2629491 h 2714552"/>
              <a:gd name="connsiteX41" fmla="*/ 1255917 w 3233634"/>
              <a:gd name="connsiteY41" fmla="*/ 2661389 h 2714552"/>
              <a:gd name="connsiteX42" fmla="*/ 1319713 w 3233634"/>
              <a:gd name="connsiteY42" fmla="*/ 2682654 h 2714552"/>
              <a:gd name="connsiteX43" fmla="*/ 1383508 w 3233634"/>
              <a:gd name="connsiteY43" fmla="*/ 2693287 h 2714552"/>
              <a:gd name="connsiteX44" fmla="*/ 1511099 w 3233634"/>
              <a:gd name="connsiteY44" fmla="*/ 2714552 h 2714552"/>
              <a:gd name="connsiteX45" fmla="*/ 1702485 w 3233634"/>
              <a:gd name="connsiteY45" fmla="*/ 2703919 h 2714552"/>
              <a:gd name="connsiteX46" fmla="*/ 1883238 w 3233634"/>
              <a:gd name="connsiteY46" fmla="*/ 2682654 h 2714552"/>
              <a:gd name="connsiteX47" fmla="*/ 2351071 w 3233634"/>
              <a:gd name="connsiteY47" fmla="*/ 2672021 h 2714552"/>
              <a:gd name="connsiteX48" fmla="*/ 2425499 w 3233634"/>
              <a:gd name="connsiteY48" fmla="*/ 2629491 h 2714552"/>
              <a:gd name="connsiteX49" fmla="*/ 2468029 w 3233634"/>
              <a:gd name="connsiteY49" fmla="*/ 2618859 h 2714552"/>
              <a:gd name="connsiteX50" fmla="*/ 2542457 w 3233634"/>
              <a:gd name="connsiteY50" fmla="*/ 2597594 h 2714552"/>
              <a:gd name="connsiteX51" fmla="*/ 2606252 w 3233634"/>
              <a:gd name="connsiteY51" fmla="*/ 2555063 h 2714552"/>
              <a:gd name="connsiteX52" fmla="*/ 2616885 w 3233634"/>
              <a:gd name="connsiteY52" fmla="*/ 2512533 h 2714552"/>
              <a:gd name="connsiteX53" fmla="*/ 2648783 w 3233634"/>
              <a:gd name="connsiteY53" fmla="*/ 2448738 h 2714552"/>
              <a:gd name="connsiteX54" fmla="*/ 2680680 w 3233634"/>
              <a:gd name="connsiteY54" fmla="*/ 2427473 h 2714552"/>
              <a:gd name="connsiteX55" fmla="*/ 2712578 w 3233634"/>
              <a:gd name="connsiteY55" fmla="*/ 2395575 h 2714552"/>
              <a:gd name="connsiteX56" fmla="*/ 2755108 w 3233634"/>
              <a:gd name="connsiteY56" fmla="*/ 2374310 h 2714552"/>
              <a:gd name="connsiteX57" fmla="*/ 2808271 w 3233634"/>
              <a:gd name="connsiteY57" fmla="*/ 2342412 h 2714552"/>
              <a:gd name="connsiteX58" fmla="*/ 2872066 w 3233634"/>
              <a:gd name="connsiteY58" fmla="*/ 2289249 h 2714552"/>
              <a:gd name="connsiteX59" fmla="*/ 2903964 w 3233634"/>
              <a:gd name="connsiteY59" fmla="*/ 2278617 h 2714552"/>
              <a:gd name="connsiteX60" fmla="*/ 2978392 w 3233634"/>
              <a:gd name="connsiteY60" fmla="*/ 2246719 h 2714552"/>
              <a:gd name="connsiteX61" fmla="*/ 3020922 w 3233634"/>
              <a:gd name="connsiteY61" fmla="*/ 2214821 h 2714552"/>
              <a:gd name="connsiteX62" fmla="*/ 3020922 w 3233634"/>
              <a:gd name="connsiteY62" fmla="*/ 2119128 h 2714552"/>
              <a:gd name="connsiteX63" fmla="*/ 2999657 w 3233634"/>
              <a:gd name="connsiteY63" fmla="*/ 1832049 h 2714552"/>
              <a:gd name="connsiteX64" fmla="*/ 3031555 w 3233634"/>
              <a:gd name="connsiteY64" fmla="*/ 1672561 h 2714552"/>
              <a:gd name="connsiteX65" fmla="*/ 3052820 w 3233634"/>
              <a:gd name="connsiteY65" fmla="*/ 1640663 h 2714552"/>
              <a:gd name="connsiteX66" fmla="*/ 3084717 w 3233634"/>
              <a:gd name="connsiteY66" fmla="*/ 1630031 h 2714552"/>
              <a:gd name="connsiteX67" fmla="*/ 3105983 w 3233634"/>
              <a:gd name="connsiteY67" fmla="*/ 1608766 h 2714552"/>
              <a:gd name="connsiteX68" fmla="*/ 3137880 w 3233634"/>
              <a:gd name="connsiteY68" fmla="*/ 1406747 h 2714552"/>
              <a:gd name="connsiteX69" fmla="*/ 3148513 w 3233634"/>
              <a:gd name="connsiteY69" fmla="*/ 1353584 h 2714552"/>
              <a:gd name="connsiteX70" fmla="*/ 3169778 w 3233634"/>
              <a:gd name="connsiteY70" fmla="*/ 1257891 h 2714552"/>
              <a:gd name="connsiteX71" fmla="*/ 3191043 w 3233634"/>
              <a:gd name="connsiteY71" fmla="*/ 1109035 h 2714552"/>
              <a:gd name="connsiteX72" fmla="*/ 3212308 w 3233634"/>
              <a:gd name="connsiteY72" fmla="*/ 1034608 h 2714552"/>
              <a:gd name="connsiteX73" fmla="*/ 3212308 w 3233634"/>
              <a:gd name="connsiteY73" fmla="*/ 758161 h 2714552"/>
              <a:gd name="connsiteX74" fmla="*/ 3180411 w 3233634"/>
              <a:gd name="connsiteY74" fmla="*/ 715631 h 2714552"/>
              <a:gd name="connsiteX75" fmla="*/ 3095350 w 3233634"/>
              <a:gd name="connsiteY75" fmla="*/ 641203 h 2714552"/>
              <a:gd name="connsiteX76" fmla="*/ 3074085 w 3233634"/>
              <a:gd name="connsiteY76" fmla="*/ 609305 h 2714552"/>
              <a:gd name="connsiteX77" fmla="*/ 3010290 w 3233634"/>
              <a:gd name="connsiteY77" fmla="*/ 566775 h 2714552"/>
              <a:gd name="connsiteX78" fmla="*/ 2978392 w 3233634"/>
              <a:gd name="connsiteY78" fmla="*/ 502980 h 2714552"/>
              <a:gd name="connsiteX79" fmla="*/ 2946494 w 3233634"/>
              <a:gd name="connsiteY79" fmla="*/ 471082 h 2714552"/>
              <a:gd name="connsiteX80" fmla="*/ 2893331 w 3233634"/>
              <a:gd name="connsiteY80" fmla="*/ 428552 h 2714552"/>
              <a:gd name="connsiteX81" fmla="*/ 2861434 w 3233634"/>
              <a:gd name="connsiteY81" fmla="*/ 407287 h 2714552"/>
              <a:gd name="connsiteX82" fmla="*/ 2829536 w 3233634"/>
              <a:gd name="connsiteY82" fmla="*/ 375389 h 2714552"/>
              <a:gd name="connsiteX83" fmla="*/ 2765741 w 3233634"/>
              <a:gd name="connsiteY83" fmla="*/ 354124 h 2714552"/>
              <a:gd name="connsiteX84" fmla="*/ 2733843 w 3233634"/>
              <a:gd name="connsiteY84" fmla="*/ 332859 h 2714552"/>
              <a:gd name="connsiteX85" fmla="*/ 2680680 w 3233634"/>
              <a:gd name="connsiteY85" fmla="*/ 311594 h 2714552"/>
              <a:gd name="connsiteX86" fmla="*/ 2659415 w 3233634"/>
              <a:gd name="connsiteY86" fmla="*/ 290328 h 2714552"/>
              <a:gd name="connsiteX87" fmla="*/ 2627517 w 3233634"/>
              <a:gd name="connsiteY87" fmla="*/ 269063 h 2714552"/>
              <a:gd name="connsiteX88" fmla="*/ 2521192 w 3233634"/>
              <a:gd name="connsiteY88" fmla="*/ 247798 h 2714552"/>
              <a:gd name="connsiteX89" fmla="*/ 2499927 w 3233634"/>
              <a:gd name="connsiteY89" fmla="*/ 215901 h 2714552"/>
              <a:gd name="connsiteX90" fmla="*/ 2468029 w 3233634"/>
              <a:gd name="connsiteY90" fmla="*/ 205268 h 2714552"/>
              <a:gd name="connsiteX91" fmla="*/ 2319173 w 3233634"/>
              <a:gd name="connsiteY91" fmla="*/ 173370 h 2714552"/>
              <a:gd name="connsiteX92" fmla="*/ 2287276 w 3233634"/>
              <a:gd name="connsiteY92" fmla="*/ 152105 h 2714552"/>
              <a:gd name="connsiteX93" fmla="*/ 2202215 w 3233634"/>
              <a:gd name="connsiteY93" fmla="*/ 141473 h 2714552"/>
              <a:gd name="connsiteX94" fmla="*/ 2180950 w 3233634"/>
              <a:gd name="connsiteY94" fmla="*/ 109575 h 2714552"/>
              <a:gd name="connsiteX95" fmla="*/ 2106522 w 3233634"/>
              <a:gd name="connsiteY95" fmla="*/ 88310 h 2714552"/>
              <a:gd name="connsiteX96" fmla="*/ 2074624 w 3233634"/>
              <a:gd name="connsiteY96" fmla="*/ 77677 h 2714552"/>
              <a:gd name="connsiteX97" fmla="*/ 1989564 w 3233634"/>
              <a:gd name="connsiteY97" fmla="*/ 56412 h 2714552"/>
              <a:gd name="connsiteX98" fmla="*/ 1723750 w 3233634"/>
              <a:gd name="connsiteY98" fmla="*/ 67045 h 2714552"/>
              <a:gd name="connsiteX99" fmla="*/ 1659955 w 3233634"/>
              <a:gd name="connsiteY99" fmla="*/ 88310 h 2714552"/>
              <a:gd name="connsiteX100" fmla="*/ 1521731 w 3233634"/>
              <a:gd name="connsiteY100" fmla="*/ 77677 h 2714552"/>
              <a:gd name="connsiteX101" fmla="*/ 1404773 w 3233634"/>
              <a:gd name="connsiteY101" fmla="*/ 24515 h 2714552"/>
              <a:gd name="connsiteX102" fmla="*/ 1372876 w 3233634"/>
              <a:gd name="connsiteY102" fmla="*/ 3249 h 2714552"/>
              <a:gd name="connsiteX103" fmla="*/ 1022001 w 3233634"/>
              <a:gd name="connsiteY103" fmla="*/ 13882 h 2714552"/>
              <a:gd name="connsiteX104" fmla="*/ 990104 w 3233634"/>
              <a:gd name="connsiteY104" fmla="*/ 24515 h 2714552"/>
              <a:gd name="connsiteX105" fmla="*/ 936941 w 3233634"/>
              <a:gd name="connsiteY105" fmla="*/ 45780 h 2714552"/>
              <a:gd name="connsiteX106" fmla="*/ 905043 w 3233634"/>
              <a:gd name="connsiteY106" fmla="*/ 67045 h 2714552"/>
              <a:gd name="connsiteX107" fmla="*/ 841248 w 3233634"/>
              <a:gd name="connsiteY107" fmla="*/ 77677 h 2714552"/>
              <a:gd name="connsiteX108" fmla="*/ 809350 w 3233634"/>
              <a:gd name="connsiteY108" fmla="*/ 88310 h 2714552"/>
              <a:gd name="connsiteX109" fmla="*/ 681759 w 3233634"/>
              <a:gd name="connsiteY109" fmla="*/ 109575 h 2714552"/>
              <a:gd name="connsiteX110" fmla="*/ 628597 w 3233634"/>
              <a:gd name="connsiteY110" fmla="*/ 141473 h 271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233634" h="2714552">
                <a:moveTo>
                  <a:pt x="766820" y="130840"/>
                </a:moveTo>
                <a:cubicBezTo>
                  <a:pt x="742011" y="137928"/>
                  <a:pt x="717424" y="145847"/>
                  <a:pt x="692392" y="152105"/>
                </a:cubicBezTo>
                <a:cubicBezTo>
                  <a:pt x="581291" y="179880"/>
                  <a:pt x="704112" y="139902"/>
                  <a:pt x="554169" y="184003"/>
                </a:cubicBezTo>
                <a:cubicBezTo>
                  <a:pt x="521912" y="193490"/>
                  <a:pt x="490374" y="205269"/>
                  <a:pt x="458476" y="215901"/>
                </a:cubicBezTo>
                <a:lnTo>
                  <a:pt x="426578" y="226533"/>
                </a:lnTo>
                <a:lnTo>
                  <a:pt x="394680" y="237166"/>
                </a:lnTo>
                <a:cubicBezTo>
                  <a:pt x="391136" y="272608"/>
                  <a:pt x="396834" y="310247"/>
                  <a:pt x="384048" y="343491"/>
                </a:cubicBezTo>
                <a:cubicBezTo>
                  <a:pt x="377686" y="360031"/>
                  <a:pt x="354048" y="362858"/>
                  <a:pt x="341517" y="375389"/>
                </a:cubicBezTo>
                <a:cubicBezTo>
                  <a:pt x="332481" y="384425"/>
                  <a:pt x="327340" y="396654"/>
                  <a:pt x="320252" y="407287"/>
                </a:cubicBezTo>
                <a:cubicBezTo>
                  <a:pt x="313164" y="456905"/>
                  <a:pt x="309860" y="507213"/>
                  <a:pt x="298987" y="556142"/>
                </a:cubicBezTo>
                <a:cubicBezTo>
                  <a:pt x="295549" y="571615"/>
                  <a:pt x="283966" y="584104"/>
                  <a:pt x="277722" y="598673"/>
                </a:cubicBezTo>
                <a:cubicBezTo>
                  <a:pt x="273307" y="608974"/>
                  <a:pt x="270634" y="619938"/>
                  <a:pt x="267090" y="630570"/>
                </a:cubicBezTo>
                <a:cubicBezTo>
                  <a:pt x="263546" y="683733"/>
                  <a:pt x="265216" y="737503"/>
                  <a:pt x="256457" y="790059"/>
                </a:cubicBezTo>
                <a:cubicBezTo>
                  <a:pt x="254356" y="802664"/>
                  <a:pt x="239938" y="810091"/>
                  <a:pt x="235192" y="821956"/>
                </a:cubicBezTo>
                <a:cubicBezTo>
                  <a:pt x="225609" y="845913"/>
                  <a:pt x="221623" y="871756"/>
                  <a:pt x="213927" y="896384"/>
                </a:cubicBezTo>
                <a:cubicBezTo>
                  <a:pt x="211512" y="904111"/>
                  <a:pt x="180804" y="1010560"/>
                  <a:pt x="160764" y="1034608"/>
                </a:cubicBezTo>
                <a:cubicBezTo>
                  <a:pt x="152583" y="1044425"/>
                  <a:pt x="139499" y="1048785"/>
                  <a:pt x="128866" y="1055873"/>
                </a:cubicBezTo>
                <a:cubicBezTo>
                  <a:pt x="62187" y="1155890"/>
                  <a:pt x="164365" y="997880"/>
                  <a:pt x="86336" y="1140933"/>
                </a:cubicBezTo>
                <a:cubicBezTo>
                  <a:pt x="74098" y="1163370"/>
                  <a:pt x="43806" y="1204728"/>
                  <a:pt x="43806" y="1204728"/>
                </a:cubicBezTo>
                <a:cubicBezTo>
                  <a:pt x="34603" y="1269149"/>
                  <a:pt x="22541" y="1343169"/>
                  <a:pt x="22541" y="1406747"/>
                </a:cubicBezTo>
                <a:cubicBezTo>
                  <a:pt x="22541" y="1593881"/>
                  <a:pt x="0" y="1548372"/>
                  <a:pt x="54438" y="1630031"/>
                </a:cubicBezTo>
                <a:cubicBezTo>
                  <a:pt x="61658" y="1781650"/>
                  <a:pt x="37420" y="1820554"/>
                  <a:pt x="96969" y="1927742"/>
                </a:cubicBezTo>
                <a:cubicBezTo>
                  <a:pt x="101837" y="1936505"/>
                  <a:pt x="109268" y="1944525"/>
                  <a:pt x="118234" y="1949008"/>
                </a:cubicBezTo>
                <a:cubicBezTo>
                  <a:pt x="131304" y="1955543"/>
                  <a:pt x="146587" y="1956096"/>
                  <a:pt x="160764" y="1959640"/>
                </a:cubicBezTo>
                <a:cubicBezTo>
                  <a:pt x="174941" y="1984449"/>
                  <a:pt x="188593" y="2009566"/>
                  <a:pt x="203294" y="2034068"/>
                </a:cubicBezTo>
                <a:cubicBezTo>
                  <a:pt x="209869" y="2045026"/>
                  <a:pt x="214580" y="2057983"/>
                  <a:pt x="224559" y="2065966"/>
                </a:cubicBezTo>
                <a:cubicBezTo>
                  <a:pt x="233311" y="2072967"/>
                  <a:pt x="245824" y="2073054"/>
                  <a:pt x="256457" y="2076598"/>
                </a:cubicBezTo>
                <a:cubicBezTo>
                  <a:pt x="324592" y="2122021"/>
                  <a:pt x="268686" y="2072883"/>
                  <a:pt x="298987" y="2204189"/>
                </a:cubicBezTo>
                <a:cubicBezTo>
                  <a:pt x="306673" y="2237497"/>
                  <a:pt x="330286" y="2238221"/>
                  <a:pt x="352150" y="2257352"/>
                </a:cubicBezTo>
                <a:cubicBezTo>
                  <a:pt x="371011" y="2273855"/>
                  <a:pt x="387592" y="2292794"/>
                  <a:pt x="405313" y="2310515"/>
                </a:cubicBezTo>
                <a:cubicBezTo>
                  <a:pt x="415946" y="2321147"/>
                  <a:pt x="422326" y="2340285"/>
                  <a:pt x="437211" y="2342412"/>
                </a:cubicBezTo>
                <a:lnTo>
                  <a:pt x="511638" y="2353045"/>
                </a:lnTo>
                <a:cubicBezTo>
                  <a:pt x="543536" y="2384943"/>
                  <a:pt x="582307" y="2411205"/>
                  <a:pt x="607331" y="2448738"/>
                </a:cubicBezTo>
                <a:cubicBezTo>
                  <a:pt x="614420" y="2459370"/>
                  <a:pt x="618618" y="2472652"/>
                  <a:pt x="628597" y="2480635"/>
                </a:cubicBezTo>
                <a:cubicBezTo>
                  <a:pt x="637349" y="2487636"/>
                  <a:pt x="649504" y="2489070"/>
                  <a:pt x="660494" y="2491268"/>
                </a:cubicBezTo>
                <a:cubicBezTo>
                  <a:pt x="685069" y="2496183"/>
                  <a:pt x="710113" y="2498357"/>
                  <a:pt x="734922" y="2501901"/>
                </a:cubicBezTo>
                <a:cubicBezTo>
                  <a:pt x="745555" y="2512533"/>
                  <a:pt x="753676" y="2526496"/>
                  <a:pt x="766820" y="2533798"/>
                </a:cubicBezTo>
                <a:cubicBezTo>
                  <a:pt x="797172" y="2550660"/>
                  <a:pt x="849421" y="2558824"/>
                  <a:pt x="883778" y="2565696"/>
                </a:cubicBezTo>
                <a:cubicBezTo>
                  <a:pt x="894411" y="2572784"/>
                  <a:pt x="903116" y="2584606"/>
                  <a:pt x="915676" y="2586961"/>
                </a:cubicBezTo>
                <a:cubicBezTo>
                  <a:pt x="1178369" y="2636217"/>
                  <a:pt x="982581" y="2573823"/>
                  <a:pt x="1085797" y="2608226"/>
                </a:cubicBezTo>
                <a:cubicBezTo>
                  <a:pt x="1096429" y="2615314"/>
                  <a:pt x="1106017" y="2624301"/>
                  <a:pt x="1117694" y="2629491"/>
                </a:cubicBezTo>
                <a:cubicBezTo>
                  <a:pt x="1173000" y="2654071"/>
                  <a:pt x="1195372" y="2652739"/>
                  <a:pt x="1255917" y="2661389"/>
                </a:cubicBezTo>
                <a:cubicBezTo>
                  <a:pt x="1277182" y="2668477"/>
                  <a:pt x="1297967" y="2677217"/>
                  <a:pt x="1319713" y="2682654"/>
                </a:cubicBezTo>
                <a:cubicBezTo>
                  <a:pt x="1340628" y="2687883"/>
                  <a:pt x="1362297" y="2689431"/>
                  <a:pt x="1383508" y="2693287"/>
                </a:cubicBezTo>
                <a:cubicBezTo>
                  <a:pt x="1497508" y="2714014"/>
                  <a:pt x="1368493" y="2694179"/>
                  <a:pt x="1511099" y="2714552"/>
                </a:cubicBezTo>
                <a:cubicBezTo>
                  <a:pt x="1574894" y="2711008"/>
                  <a:pt x="1638812" y="2709225"/>
                  <a:pt x="1702485" y="2703919"/>
                </a:cubicBezTo>
                <a:cubicBezTo>
                  <a:pt x="1898043" y="2687623"/>
                  <a:pt x="1575665" y="2693839"/>
                  <a:pt x="1883238" y="2682654"/>
                </a:cubicBezTo>
                <a:cubicBezTo>
                  <a:pt x="2039120" y="2676985"/>
                  <a:pt x="2195127" y="2675565"/>
                  <a:pt x="2351071" y="2672021"/>
                </a:cubicBezTo>
                <a:cubicBezTo>
                  <a:pt x="2448631" y="2639503"/>
                  <a:pt x="2296765" y="2693858"/>
                  <a:pt x="2425499" y="2629491"/>
                </a:cubicBezTo>
                <a:cubicBezTo>
                  <a:pt x="2438569" y="2622956"/>
                  <a:pt x="2453978" y="2622873"/>
                  <a:pt x="2468029" y="2618859"/>
                </a:cubicBezTo>
                <a:cubicBezTo>
                  <a:pt x="2574804" y="2588352"/>
                  <a:pt x="2409503" y="2630831"/>
                  <a:pt x="2542457" y="2597594"/>
                </a:cubicBezTo>
                <a:cubicBezTo>
                  <a:pt x="2563722" y="2583417"/>
                  <a:pt x="2600053" y="2579857"/>
                  <a:pt x="2606252" y="2555063"/>
                </a:cubicBezTo>
                <a:cubicBezTo>
                  <a:pt x="2609796" y="2540886"/>
                  <a:pt x="2612871" y="2526584"/>
                  <a:pt x="2616885" y="2512533"/>
                </a:cubicBezTo>
                <a:cubicBezTo>
                  <a:pt x="2623804" y="2488316"/>
                  <a:pt x="2630140" y="2467380"/>
                  <a:pt x="2648783" y="2448738"/>
                </a:cubicBezTo>
                <a:cubicBezTo>
                  <a:pt x="2657819" y="2439702"/>
                  <a:pt x="2670863" y="2435654"/>
                  <a:pt x="2680680" y="2427473"/>
                </a:cubicBezTo>
                <a:cubicBezTo>
                  <a:pt x="2692232" y="2417847"/>
                  <a:pt x="2700342" y="2404315"/>
                  <a:pt x="2712578" y="2395575"/>
                </a:cubicBezTo>
                <a:cubicBezTo>
                  <a:pt x="2725476" y="2386362"/>
                  <a:pt x="2741253" y="2382007"/>
                  <a:pt x="2755108" y="2374310"/>
                </a:cubicBezTo>
                <a:cubicBezTo>
                  <a:pt x="2773173" y="2364274"/>
                  <a:pt x="2791738" y="2354812"/>
                  <a:pt x="2808271" y="2342412"/>
                </a:cubicBezTo>
                <a:cubicBezTo>
                  <a:pt x="2855292" y="2307146"/>
                  <a:pt x="2822485" y="2314040"/>
                  <a:pt x="2872066" y="2289249"/>
                </a:cubicBezTo>
                <a:cubicBezTo>
                  <a:pt x="2882090" y="2284237"/>
                  <a:pt x="2893558" y="2282779"/>
                  <a:pt x="2903964" y="2278617"/>
                </a:cubicBezTo>
                <a:cubicBezTo>
                  <a:pt x="2929025" y="2268593"/>
                  <a:pt x="2954696" y="2259644"/>
                  <a:pt x="2978392" y="2246719"/>
                </a:cubicBezTo>
                <a:cubicBezTo>
                  <a:pt x="2993949" y="2238233"/>
                  <a:pt x="3006745" y="2225454"/>
                  <a:pt x="3020922" y="2214821"/>
                </a:cubicBezTo>
                <a:cubicBezTo>
                  <a:pt x="3041616" y="2152744"/>
                  <a:pt x="3027160" y="2212692"/>
                  <a:pt x="3020922" y="2119128"/>
                </a:cubicBezTo>
                <a:cubicBezTo>
                  <a:pt x="3001499" y="1827775"/>
                  <a:pt x="3038308" y="1948000"/>
                  <a:pt x="2999657" y="1832049"/>
                </a:cubicBezTo>
                <a:cubicBezTo>
                  <a:pt x="3003769" y="1795038"/>
                  <a:pt x="3006424" y="1710258"/>
                  <a:pt x="3031555" y="1672561"/>
                </a:cubicBezTo>
                <a:cubicBezTo>
                  <a:pt x="3038643" y="1661928"/>
                  <a:pt x="3042841" y="1648646"/>
                  <a:pt x="3052820" y="1640663"/>
                </a:cubicBezTo>
                <a:cubicBezTo>
                  <a:pt x="3061571" y="1633662"/>
                  <a:pt x="3074085" y="1633575"/>
                  <a:pt x="3084717" y="1630031"/>
                </a:cubicBezTo>
                <a:cubicBezTo>
                  <a:pt x="3091806" y="1622943"/>
                  <a:pt x="3099721" y="1616594"/>
                  <a:pt x="3105983" y="1608766"/>
                </a:cubicBezTo>
                <a:cubicBezTo>
                  <a:pt x="3158866" y="1542663"/>
                  <a:pt x="3125998" y="1531509"/>
                  <a:pt x="3137880" y="1406747"/>
                </a:cubicBezTo>
                <a:cubicBezTo>
                  <a:pt x="3139593" y="1388756"/>
                  <a:pt x="3145280" y="1371364"/>
                  <a:pt x="3148513" y="1353584"/>
                </a:cubicBezTo>
                <a:cubicBezTo>
                  <a:pt x="3163484" y="1271246"/>
                  <a:pt x="3151030" y="1314134"/>
                  <a:pt x="3169778" y="1257891"/>
                </a:cubicBezTo>
                <a:cubicBezTo>
                  <a:pt x="3176309" y="1205642"/>
                  <a:pt x="3180826" y="1160121"/>
                  <a:pt x="3191043" y="1109035"/>
                </a:cubicBezTo>
                <a:cubicBezTo>
                  <a:pt x="3197717" y="1075665"/>
                  <a:pt x="3202176" y="1065004"/>
                  <a:pt x="3212308" y="1034608"/>
                </a:cubicBezTo>
                <a:cubicBezTo>
                  <a:pt x="3218333" y="950254"/>
                  <a:pt x="3233634" y="843465"/>
                  <a:pt x="3212308" y="758161"/>
                </a:cubicBezTo>
                <a:cubicBezTo>
                  <a:pt x="3208010" y="740969"/>
                  <a:pt x="3192184" y="728876"/>
                  <a:pt x="3180411" y="715631"/>
                </a:cubicBezTo>
                <a:cubicBezTo>
                  <a:pt x="3135176" y="664741"/>
                  <a:pt x="3139451" y="670603"/>
                  <a:pt x="3095350" y="641203"/>
                </a:cubicBezTo>
                <a:cubicBezTo>
                  <a:pt x="3088262" y="630570"/>
                  <a:pt x="3083702" y="617720"/>
                  <a:pt x="3074085" y="609305"/>
                </a:cubicBezTo>
                <a:cubicBezTo>
                  <a:pt x="3054851" y="592475"/>
                  <a:pt x="3010290" y="566775"/>
                  <a:pt x="3010290" y="566775"/>
                </a:cubicBezTo>
                <a:cubicBezTo>
                  <a:pt x="2999633" y="534806"/>
                  <a:pt x="3001294" y="530462"/>
                  <a:pt x="2978392" y="502980"/>
                </a:cubicBezTo>
                <a:cubicBezTo>
                  <a:pt x="2968766" y="491428"/>
                  <a:pt x="2956120" y="482634"/>
                  <a:pt x="2946494" y="471082"/>
                </a:cubicBezTo>
                <a:cubicBezTo>
                  <a:pt x="2909499" y="426688"/>
                  <a:pt x="2945696" y="446006"/>
                  <a:pt x="2893331" y="428552"/>
                </a:cubicBezTo>
                <a:cubicBezTo>
                  <a:pt x="2882699" y="421464"/>
                  <a:pt x="2871251" y="415468"/>
                  <a:pt x="2861434" y="407287"/>
                </a:cubicBezTo>
                <a:cubicBezTo>
                  <a:pt x="2849882" y="397661"/>
                  <a:pt x="2842681" y="382692"/>
                  <a:pt x="2829536" y="375389"/>
                </a:cubicBezTo>
                <a:cubicBezTo>
                  <a:pt x="2809942" y="364503"/>
                  <a:pt x="2765741" y="354124"/>
                  <a:pt x="2765741" y="354124"/>
                </a:cubicBezTo>
                <a:cubicBezTo>
                  <a:pt x="2755108" y="347036"/>
                  <a:pt x="2745273" y="338574"/>
                  <a:pt x="2733843" y="332859"/>
                </a:cubicBezTo>
                <a:cubicBezTo>
                  <a:pt x="2716772" y="324324"/>
                  <a:pt x="2697251" y="321063"/>
                  <a:pt x="2680680" y="311594"/>
                </a:cubicBezTo>
                <a:cubicBezTo>
                  <a:pt x="2671976" y="306620"/>
                  <a:pt x="2667243" y="296590"/>
                  <a:pt x="2659415" y="290328"/>
                </a:cubicBezTo>
                <a:cubicBezTo>
                  <a:pt x="2649436" y="282345"/>
                  <a:pt x="2638947" y="274778"/>
                  <a:pt x="2627517" y="269063"/>
                </a:cubicBezTo>
                <a:cubicBezTo>
                  <a:pt x="2597827" y="254218"/>
                  <a:pt x="2548616" y="251716"/>
                  <a:pt x="2521192" y="247798"/>
                </a:cubicBezTo>
                <a:cubicBezTo>
                  <a:pt x="2514104" y="237166"/>
                  <a:pt x="2509905" y="223884"/>
                  <a:pt x="2499927" y="215901"/>
                </a:cubicBezTo>
                <a:cubicBezTo>
                  <a:pt x="2491175" y="208900"/>
                  <a:pt x="2478054" y="210280"/>
                  <a:pt x="2468029" y="205268"/>
                </a:cubicBezTo>
                <a:cubicBezTo>
                  <a:pt x="2377294" y="159901"/>
                  <a:pt x="2529316" y="192475"/>
                  <a:pt x="2319173" y="173370"/>
                </a:cubicBezTo>
                <a:cubicBezTo>
                  <a:pt x="2308541" y="166282"/>
                  <a:pt x="2299604" y="155467"/>
                  <a:pt x="2287276" y="152105"/>
                </a:cubicBezTo>
                <a:cubicBezTo>
                  <a:pt x="2259709" y="144587"/>
                  <a:pt x="2228746" y="152085"/>
                  <a:pt x="2202215" y="141473"/>
                </a:cubicBezTo>
                <a:cubicBezTo>
                  <a:pt x="2190350" y="136727"/>
                  <a:pt x="2190929" y="117558"/>
                  <a:pt x="2180950" y="109575"/>
                </a:cubicBezTo>
                <a:cubicBezTo>
                  <a:pt x="2173867" y="103908"/>
                  <a:pt x="2109497" y="89160"/>
                  <a:pt x="2106522" y="88310"/>
                </a:cubicBezTo>
                <a:cubicBezTo>
                  <a:pt x="2095745" y="85231"/>
                  <a:pt x="2085497" y="80395"/>
                  <a:pt x="2074624" y="77677"/>
                </a:cubicBezTo>
                <a:lnTo>
                  <a:pt x="1989564" y="56412"/>
                </a:lnTo>
                <a:cubicBezTo>
                  <a:pt x="1900959" y="59956"/>
                  <a:pt x="1812013" y="58503"/>
                  <a:pt x="1723750" y="67045"/>
                </a:cubicBezTo>
                <a:cubicBezTo>
                  <a:pt x="1701439" y="69204"/>
                  <a:pt x="1682339" y="87132"/>
                  <a:pt x="1659955" y="88310"/>
                </a:cubicBezTo>
                <a:cubicBezTo>
                  <a:pt x="1613808" y="90739"/>
                  <a:pt x="1567806" y="81221"/>
                  <a:pt x="1521731" y="77677"/>
                </a:cubicBezTo>
                <a:cubicBezTo>
                  <a:pt x="1442899" y="25123"/>
                  <a:pt x="1482997" y="40159"/>
                  <a:pt x="1404773" y="24515"/>
                </a:cubicBezTo>
                <a:cubicBezTo>
                  <a:pt x="1394141" y="17426"/>
                  <a:pt x="1385650" y="3604"/>
                  <a:pt x="1372876" y="3249"/>
                </a:cubicBezTo>
                <a:cubicBezTo>
                  <a:pt x="1255909" y="0"/>
                  <a:pt x="1138833" y="7391"/>
                  <a:pt x="1022001" y="13882"/>
                </a:cubicBezTo>
                <a:cubicBezTo>
                  <a:pt x="1010811" y="14504"/>
                  <a:pt x="1000598" y="20580"/>
                  <a:pt x="990104" y="24515"/>
                </a:cubicBezTo>
                <a:cubicBezTo>
                  <a:pt x="972233" y="31217"/>
                  <a:pt x="954012" y="37245"/>
                  <a:pt x="936941" y="45780"/>
                </a:cubicBezTo>
                <a:cubicBezTo>
                  <a:pt x="925511" y="51495"/>
                  <a:pt x="917166" y="63004"/>
                  <a:pt x="905043" y="67045"/>
                </a:cubicBezTo>
                <a:cubicBezTo>
                  <a:pt x="884591" y="73862"/>
                  <a:pt x="862513" y="74133"/>
                  <a:pt x="841248" y="77677"/>
                </a:cubicBezTo>
                <a:cubicBezTo>
                  <a:pt x="830615" y="81221"/>
                  <a:pt x="820223" y="85592"/>
                  <a:pt x="809350" y="88310"/>
                </a:cubicBezTo>
                <a:cubicBezTo>
                  <a:pt x="767899" y="98673"/>
                  <a:pt x="723757" y="103575"/>
                  <a:pt x="681759" y="109575"/>
                </a:cubicBezTo>
                <a:cubicBezTo>
                  <a:pt x="640352" y="123378"/>
                  <a:pt x="657787" y="112283"/>
                  <a:pt x="628597" y="141473"/>
                </a:cubicBezTo>
              </a:path>
            </a:pathLst>
          </a:custGeom>
          <a:solidFill>
            <a:srgbClr val="FF71FF">
              <a:alpha val="19000"/>
            </a:srgbClr>
          </a:solidFill>
          <a:ln w="19050">
            <a:prstDash val="sysDot"/>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21513" name="TextBox 6"/>
          <p:cNvSpPr txBox="1">
            <a:spLocks noChangeArrowheads="1"/>
          </p:cNvSpPr>
          <p:nvPr/>
        </p:nvSpPr>
        <p:spPr bwMode="auto">
          <a:xfrm>
            <a:off x="2133600" y="3402013"/>
            <a:ext cx="874713" cy="261937"/>
          </a:xfrm>
          <a:prstGeom prst="rect">
            <a:avLst/>
          </a:prstGeom>
          <a:noFill/>
          <a:ln w="9525">
            <a:noFill/>
            <a:miter lim="800000"/>
            <a:headEnd/>
            <a:tailEnd/>
          </a:ln>
        </p:spPr>
        <p:txBody>
          <a:bodyPr wrap="none">
            <a:spAutoFit/>
          </a:bodyPr>
          <a:lstStyle/>
          <a:p>
            <a:r>
              <a:rPr lang="en-GB" sz="1100"/>
              <a:t>transceiver</a:t>
            </a:r>
          </a:p>
        </p:txBody>
      </p:sp>
      <p:sp>
        <p:nvSpPr>
          <p:cNvPr id="11" name="Rounded Rectangle 10"/>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12" name="Rounded Rectangle 11"/>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13" name="Rounded Rectangle 12"/>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14" name="Rounded Rectangle 13"/>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Frequency Reuse 1                                              002828C9  Mnementh                      BEAE7A2F:"/>
          <p:cNvPicPr>
            <a:picLocks noChangeAspect="1" noChangeArrowheads="1"/>
          </p:cNvPicPr>
          <p:nvPr/>
        </p:nvPicPr>
        <p:blipFill>
          <a:blip r:embed="rId4" cstate="print">
            <a:lum bright="-24000" contrast="42000"/>
          </a:blip>
          <a:srcRect l="4633" t="7159" r="4633" b="14319"/>
          <a:stretch>
            <a:fillRect/>
          </a:stretch>
        </p:blipFill>
        <p:spPr bwMode="auto">
          <a:xfrm>
            <a:off x="4495800" y="1277938"/>
            <a:ext cx="4508500" cy="5046662"/>
          </a:xfrm>
          <a:prstGeom prst="rect">
            <a:avLst/>
          </a:prstGeom>
          <a:noFill/>
          <a:ln w="9525">
            <a:noFill/>
            <a:miter lim="800000"/>
            <a:headEnd/>
            <a:tailEnd/>
          </a:ln>
        </p:spPr>
      </p:pic>
      <p:sp>
        <p:nvSpPr>
          <p:cNvPr id="22531" name="Rectangle 2"/>
          <p:cNvSpPr>
            <a:spLocks noGrp="1" noChangeArrowheads="1"/>
          </p:cNvSpPr>
          <p:nvPr>
            <p:ph type="title"/>
          </p:nvPr>
        </p:nvSpPr>
        <p:spPr>
          <a:xfrm>
            <a:off x="457200" y="152400"/>
            <a:ext cx="8229600" cy="990600"/>
          </a:xfrm>
        </p:spPr>
        <p:txBody>
          <a:bodyPr/>
          <a:lstStyle/>
          <a:p>
            <a:pPr eaLnBrk="1" hangingPunct="1"/>
            <a:r>
              <a:rPr kumimoji="1" lang="en-GB" smtClean="0"/>
              <a:t>Frequency Reuse Patterns</a:t>
            </a:r>
          </a:p>
        </p:txBody>
      </p:sp>
      <p:sp>
        <p:nvSpPr>
          <p:cNvPr id="6" name="Rectangle 3"/>
          <p:cNvSpPr txBox="1">
            <a:spLocks noChangeArrowheads="1"/>
          </p:cNvSpPr>
          <p:nvPr/>
        </p:nvSpPr>
        <p:spPr bwMode="auto">
          <a:xfrm>
            <a:off x="381000" y="1447800"/>
            <a:ext cx="4191000" cy="4572000"/>
          </a:xfrm>
          <a:prstGeom prst="rect">
            <a:avLst/>
          </a:prstGeom>
          <a:noFill/>
          <a:ln>
            <a:noFill/>
          </a:ln>
          <a:extLst/>
        </p:spPr>
        <p:txBody>
          <a:bodyPr/>
          <a:lst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eaLnBrk="1" hangingPunct="1">
              <a:lnSpc>
                <a:spcPct val="90000"/>
              </a:lnSpc>
              <a:buFont typeface="Wingdings 3" pitchFamily="18" charset="2"/>
              <a:buNone/>
              <a:defRPr/>
            </a:pPr>
            <a:r>
              <a:rPr kumimoji="1" lang="en-GB" sz="1800" dirty="0" smtClean="0">
                <a:latin typeface="+mj-lt"/>
                <a:ea typeface="ＭＳ Ｐゴシック" pitchFamily="34" charset="-128"/>
              </a:rPr>
              <a:t>Typical parameters:</a:t>
            </a:r>
          </a:p>
          <a:p>
            <a:pPr marL="0" indent="0" eaLnBrk="1" hangingPunct="1">
              <a:lnSpc>
                <a:spcPct val="90000"/>
              </a:lnSpc>
              <a:buFont typeface="Wingdings 3" pitchFamily="18" charset="2"/>
              <a:buNone/>
              <a:defRPr/>
            </a:pPr>
            <a:endParaRPr kumimoji="1" lang="en-GB" sz="1800" dirty="0">
              <a:latin typeface="+mj-lt"/>
              <a:ea typeface="ＭＳ Ｐゴシック" pitchFamily="34" charset="-128"/>
            </a:endParaRPr>
          </a:p>
          <a:p>
            <a:pPr eaLnBrk="1" hangingPunct="1">
              <a:defRPr/>
            </a:pPr>
            <a:r>
              <a:rPr lang="en-US" sz="1800" i="1" dirty="0" smtClean="0">
                <a:latin typeface="Times New Roman" pitchFamily="18" charset="0"/>
              </a:rPr>
              <a:t>Reuse factor N</a:t>
            </a:r>
            <a:r>
              <a:rPr lang="en-US" sz="1800" dirty="0" smtClean="0">
                <a:latin typeface="Times New Roman" pitchFamily="18" charset="0"/>
              </a:rPr>
              <a:t> = number of cells in a repetitious pattern (each cell in the pattern uses a unique band of frequencies)</a:t>
            </a:r>
            <a:endParaRPr lang="en-US" sz="1800" i="1" dirty="0" smtClean="0">
              <a:latin typeface="Times New Roman" pitchFamily="18" charset="0"/>
            </a:endParaRPr>
          </a:p>
          <a:p>
            <a:pPr eaLnBrk="1" hangingPunct="1">
              <a:defRPr/>
            </a:pPr>
            <a:endParaRPr lang="en-US" sz="1800" i="1" dirty="0" smtClean="0">
              <a:latin typeface="Times New Roman" pitchFamily="18" charset="0"/>
            </a:endParaRPr>
          </a:p>
          <a:p>
            <a:pPr eaLnBrk="1" hangingPunct="1">
              <a:defRPr/>
            </a:pPr>
            <a:r>
              <a:rPr lang="en-US" sz="1800" i="1" dirty="0" smtClean="0">
                <a:latin typeface="Times New Roman" pitchFamily="18" charset="0"/>
              </a:rPr>
              <a:t>D</a:t>
            </a:r>
            <a:r>
              <a:rPr lang="en-US" sz="1800" dirty="0" smtClean="0">
                <a:latin typeface="Times New Roman" pitchFamily="18" charset="0"/>
              </a:rPr>
              <a:t> = minimum distance between centers of cells that use the same band of frequencies</a:t>
            </a:r>
          </a:p>
          <a:p>
            <a:pPr eaLnBrk="1" hangingPunct="1">
              <a:defRPr/>
            </a:pPr>
            <a:endParaRPr lang="en-US" sz="1800" dirty="0" smtClean="0">
              <a:latin typeface="Times New Roman" pitchFamily="18" charset="0"/>
            </a:endParaRPr>
          </a:p>
          <a:p>
            <a:pPr eaLnBrk="1" hangingPunct="1">
              <a:defRPr/>
            </a:pPr>
            <a:r>
              <a:rPr lang="en-US" sz="1800" i="1" dirty="0" smtClean="0">
                <a:latin typeface="Times New Roman" pitchFamily="18" charset="0"/>
              </a:rPr>
              <a:t>R</a:t>
            </a:r>
            <a:r>
              <a:rPr lang="en-US" sz="1800" dirty="0" smtClean="0">
                <a:latin typeface="Times New Roman" pitchFamily="18" charset="0"/>
              </a:rPr>
              <a:t> = radius of a cell</a:t>
            </a:r>
          </a:p>
          <a:p>
            <a:pPr eaLnBrk="1" hangingPunct="1">
              <a:buFont typeface="Wingdings 3" pitchFamily="18" charset="2"/>
              <a:buNone/>
              <a:defRPr/>
            </a:pPr>
            <a:endParaRPr lang="en-US" sz="1800" dirty="0" smtClean="0">
              <a:latin typeface="Times New Roman" pitchFamily="18" charset="0"/>
            </a:endParaRPr>
          </a:p>
        </p:txBody>
      </p:sp>
      <p:cxnSp>
        <p:nvCxnSpPr>
          <p:cNvPr id="7" name="Straight Connector 6"/>
          <p:cNvCxnSpPr/>
          <p:nvPr/>
        </p:nvCxnSpPr>
        <p:spPr>
          <a:xfrm flipH="1" flipV="1">
            <a:off x="6041066" y="4779334"/>
            <a:ext cx="522767" cy="42532"/>
          </a:xfrm>
          <a:prstGeom prst="line">
            <a:avLst/>
          </a:prstGeom>
          <a:ln w="76200" cmpd="sng">
            <a:solidFill>
              <a:srgbClr val="C00000"/>
            </a:solidFill>
            <a:prstDash val="solid"/>
          </a:ln>
        </p:spPr>
        <p:style>
          <a:lnRef idx="3">
            <a:schemeClr val="accent1"/>
          </a:lnRef>
          <a:fillRef idx="0">
            <a:schemeClr val="accent1"/>
          </a:fillRef>
          <a:effectRef idx="2">
            <a:schemeClr val="accent1"/>
          </a:effectRef>
          <a:fontRef idx="minor">
            <a:schemeClr val="tx1"/>
          </a:fontRef>
        </p:style>
      </p:cxnSp>
      <p:cxnSp>
        <p:nvCxnSpPr>
          <p:cNvPr id="10" name="Curved Connector 9"/>
          <p:cNvCxnSpPr/>
          <p:nvPr/>
        </p:nvCxnSpPr>
        <p:spPr>
          <a:xfrm>
            <a:off x="4038600" y="4332767"/>
            <a:ext cx="2286000" cy="315433"/>
          </a:xfrm>
          <a:prstGeom prst="curvedConnector3">
            <a:avLst>
              <a:gd name="adj1" fmla="val 99767"/>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4" name="Hexagon 13"/>
          <p:cNvSpPr/>
          <p:nvPr/>
        </p:nvSpPr>
        <p:spPr bwMode="auto">
          <a:xfrm>
            <a:off x="3048000" y="4953000"/>
            <a:ext cx="1416050" cy="1219200"/>
          </a:xfrm>
          <a:prstGeom prst="hexagon">
            <a:avLst/>
          </a:prstGeom>
          <a:solidFill>
            <a:srgbClr val="B7DCFB">
              <a:alpha val="17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bwMode="auto">
          <a:xfrm>
            <a:off x="3752850" y="5551488"/>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TextBox 15"/>
          <p:cNvSpPr txBox="1"/>
          <p:nvPr/>
        </p:nvSpPr>
        <p:spPr>
          <a:xfrm>
            <a:off x="6096000" y="4800600"/>
            <a:ext cx="357790" cy="369332"/>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GB" b="1" spc="50" dirty="0">
                <a:ln w="11430">
                  <a:solidFill>
                    <a:srgbClr val="C00000"/>
                  </a:solidFill>
                </a:ln>
                <a:solidFill>
                  <a:srgbClr val="C00000"/>
                </a:solidFill>
                <a:effectLst>
                  <a:outerShdw blurRad="76200" dist="50800" dir="5400000" algn="tl" rotWithShape="0">
                    <a:srgbClr val="000000">
                      <a:alpha val="65000"/>
                    </a:srgbClr>
                  </a:outerShdw>
                </a:effectLst>
              </a:rPr>
              <a:t>D</a:t>
            </a:r>
          </a:p>
        </p:txBody>
      </p:sp>
      <p:cxnSp>
        <p:nvCxnSpPr>
          <p:cNvPr id="17" name="Straight Connector 16"/>
          <p:cNvCxnSpPr>
            <a:stCxn id="14" idx="5"/>
          </p:cNvCxnSpPr>
          <p:nvPr/>
        </p:nvCxnSpPr>
        <p:spPr>
          <a:xfrm flipH="1">
            <a:off x="3810001" y="4953000"/>
            <a:ext cx="349044" cy="609600"/>
          </a:xfrm>
          <a:prstGeom prst="line">
            <a:avLst/>
          </a:prstGeom>
          <a:ln w="38100" cmpd="sng">
            <a:solidFill>
              <a:srgbClr val="A071FF"/>
            </a:solidFill>
            <a:prstDash val="sysDot"/>
          </a:ln>
          <a:effectLst/>
          <a:scene3d>
            <a:camera prst="orthographicFront" fov="0">
              <a:rot lat="0" lon="0" rev="0"/>
            </a:camera>
            <a:lightRig rig="balanced" dir="t">
              <a:rot lat="0" lon="0" rev="0"/>
            </a:lightRig>
          </a:scene3d>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a:off x="4038600" y="5117068"/>
            <a:ext cx="357790" cy="369332"/>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GB" b="1" dirty="0">
                <a:ln w="1905">
                  <a:solidFill>
                    <a:srgbClr val="A071FF"/>
                  </a:solidFill>
                </a:ln>
                <a:solidFill>
                  <a:srgbClr val="6600CC"/>
                </a:solidFill>
                <a:effectLst>
                  <a:innerShdw blurRad="69850" dist="43180" dir="5400000">
                    <a:srgbClr val="000000">
                      <a:alpha val="65000"/>
                    </a:srgbClr>
                  </a:innerShdw>
                </a:effectLst>
              </a:rPr>
              <a:t>R</a:t>
            </a:r>
            <a:endParaRPr lang="en-GB" b="1" spc="50" dirty="0">
              <a:ln w="1905">
                <a:solidFill>
                  <a:srgbClr val="A071FF"/>
                </a:solidFill>
              </a:ln>
              <a:solidFill>
                <a:srgbClr val="6600CC"/>
              </a:solidFill>
              <a:effectLst>
                <a:outerShdw blurRad="76200" dist="50800" dir="5400000" algn="tl" rotWithShape="0">
                  <a:srgbClr val="000000">
                    <a:alpha val="65000"/>
                  </a:srgbClr>
                </a:outerShdw>
              </a:effectLst>
            </a:endParaRPr>
          </a:p>
        </p:txBody>
      </p:sp>
      <p:cxnSp>
        <p:nvCxnSpPr>
          <p:cNvPr id="20" name="Straight Connector 19"/>
          <p:cNvCxnSpPr/>
          <p:nvPr/>
        </p:nvCxnSpPr>
        <p:spPr>
          <a:xfrm flipH="1">
            <a:off x="5236534" y="2372833"/>
            <a:ext cx="304800" cy="152400"/>
          </a:xfrm>
          <a:prstGeom prst="line">
            <a:avLst/>
          </a:prstGeom>
          <a:ln w="38100" cmpd="sng">
            <a:solidFill>
              <a:srgbClr val="C00000"/>
            </a:solidFill>
            <a:prstDash val="solid"/>
          </a:ln>
          <a:effectLst/>
        </p:spPr>
        <p:style>
          <a:lnRef idx="3">
            <a:schemeClr val="accent1"/>
          </a:lnRef>
          <a:fillRef idx="0">
            <a:schemeClr val="accent1"/>
          </a:fillRef>
          <a:effectRef idx="2">
            <a:schemeClr val="accent1"/>
          </a:effectRef>
          <a:fontRef idx="minor">
            <a:schemeClr val="tx1"/>
          </a:fontRef>
        </p:style>
      </p:cxnSp>
      <p:cxnSp>
        <p:nvCxnSpPr>
          <p:cNvPr id="21" name="Curved Connector 20"/>
          <p:cNvCxnSpPr/>
          <p:nvPr/>
        </p:nvCxnSpPr>
        <p:spPr>
          <a:xfrm rot="5400000" flipH="1" flipV="1">
            <a:off x="4229101" y="2705102"/>
            <a:ext cx="990601" cy="914398"/>
          </a:xfrm>
          <a:prstGeom prst="curvedConnector3">
            <a:avLst>
              <a:gd name="adj1" fmla="val 50000"/>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9" name="Rounded Rectangle 18"/>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22" name="Rounded Rectangle 21"/>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23" name="Rounded Rectangle 22"/>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24" name="Rounded Rectangle 23"/>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228600"/>
            <a:ext cx="8229600" cy="381000"/>
          </a:xfrm>
        </p:spPr>
        <p:txBody>
          <a:bodyPr/>
          <a:lstStyle/>
          <a:p>
            <a:pPr eaLnBrk="1" hangingPunct="1"/>
            <a:r>
              <a:rPr kumimoji="1" lang="en-GB" dirty="0" smtClean="0"/>
              <a:t>Frequency Reuse Example</a:t>
            </a:r>
          </a:p>
        </p:txBody>
      </p:sp>
      <p:pic>
        <p:nvPicPr>
          <p:cNvPr id="23555" name="Picture 4" descr="Frequency Reuse 2                                              002828C9  Mnementh                      BEAE7A2F:"/>
          <p:cNvPicPr>
            <a:picLocks noChangeAspect="1" noChangeArrowheads="1"/>
          </p:cNvPicPr>
          <p:nvPr/>
        </p:nvPicPr>
        <p:blipFill rotWithShape="1">
          <a:blip r:embed="rId4" cstate="print">
            <a:lum bright="-34000" contrast="42000"/>
          </a:blip>
          <a:srcRect l="8586" t="21327" r="10825" b="39797"/>
          <a:stretch/>
        </p:blipFill>
        <p:spPr bwMode="auto">
          <a:xfrm>
            <a:off x="1492250" y="2243660"/>
            <a:ext cx="6127750" cy="2254210"/>
          </a:xfrm>
          <a:prstGeom prst="rect">
            <a:avLst/>
          </a:prstGeom>
          <a:noFill/>
          <a:ln w="9525">
            <a:solidFill>
              <a:srgbClr val="000000"/>
            </a:solidFill>
            <a:miter lim="800000"/>
            <a:headEnd/>
            <a:tailEnd/>
          </a:ln>
        </p:spPr>
      </p:pic>
      <p:sp>
        <p:nvSpPr>
          <p:cNvPr id="6" name="TextBox 5"/>
          <p:cNvSpPr txBox="1"/>
          <p:nvPr/>
        </p:nvSpPr>
        <p:spPr>
          <a:xfrm>
            <a:off x="457201" y="5897893"/>
            <a:ext cx="3962399" cy="307777"/>
          </a:xfrm>
          <a:prstGeom prst="rect">
            <a:avLst/>
          </a:prstGeom>
          <a:noFill/>
        </p:spPr>
        <p:txBody>
          <a:bodyPr wrap="square">
            <a:spAutoFit/>
          </a:bodyPr>
          <a:lstStyle/>
          <a:p>
            <a:pPr>
              <a:defRPr/>
            </a:pPr>
            <a:r>
              <a:rPr lang="en-GB" sz="1400" dirty="0">
                <a:latin typeface="+mj-lt"/>
              </a:rPr>
              <a:t>Total area </a:t>
            </a:r>
            <a:r>
              <a:rPr lang="en-GB" sz="1400" dirty="0" smtClean="0">
                <a:latin typeface="+mj-lt"/>
              </a:rPr>
              <a:t>covered = </a:t>
            </a:r>
            <a:r>
              <a:rPr lang="en-GB" sz="1400" dirty="0">
                <a:latin typeface="+mj-lt"/>
              </a:rPr>
              <a:t>32 x 6.65 = 213 km</a:t>
            </a:r>
            <a:r>
              <a:rPr lang="en-GB" sz="1400" baseline="30000" dirty="0">
                <a:latin typeface="+mj-lt"/>
              </a:rPr>
              <a:t>2</a:t>
            </a:r>
            <a:endParaRPr kumimoji="1" lang="en-GB" sz="1400" baseline="-25000" dirty="0">
              <a:latin typeface="+mj-lt"/>
            </a:endParaRPr>
          </a:p>
        </p:txBody>
      </p:sp>
      <p:sp>
        <p:nvSpPr>
          <p:cNvPr id="10" name="TextBox 9"/>
          <p:cNvSpPr txBox="1"/>
          <p:nvPr/>
        </p:nvSpPr>
        <p:spPr>
          <a:xfrm>
            <a:off x="4724400" y="5897893"/>
            <a:ext cx="4038600" cy="307975"/>
          </a:xfrm>
          <a:prstGeom prst="rect">
            <a:avLst/>
          </a:prstGeom>
          <a:noFill/>
        </p:spPr>
        <p:txBody>
          <a:bodyPr>
            <a:spAutoFit/>
          </a:bodyPr>
          <a:lstStyle/>
          <a:p>
            <a:pPr>
              <a:defRPr/>
            </a:pPr>
            <a:r>
              <a:rPr lang="en-GB" sz="1400" dirty="0">
                <a:latin typeface="+mj-lt"/>
              </a:rPr>
              <a:t>Total area </a:t>
            </a:r>
            <a:r>
              <a:rPr lang="en-GB" sz="1400" dirty="0" smtClean="0">
                <a:latin typeface="+mj-lt"/>
              </a:rPr>
              <a:t>covered = 133 </a:t>
            </a:r>
            <a:r>
              <a:rPr lang="en-GB" sz="1400" dirty="0">
                <a:latin typeface="+mj-lt"/>
              </a:rPr>
              <a:t>x 1.66 = </a:t>
            </a:r>
            <a:r>
              <a:rPr lang="en-GB" sz="1400" dirty="0" smtClean="0">
                <a:latin typeface="+mj-lt"/>
              </a:rPr>
              <a:t>221 </a:t>
            </a:r>
            <a:r>
              <a:rPr lang="en-GB" sz="1400" dirty="0">
                <a:latin typeface="+mj-lt"/>
              </a:rPr>
              <a:t>km</a:t>
            </a:r>
            <a:r>
              <a:rPr lang="en-GB" sz="1400" baseline="30000" dirty="0">
                <a:latin typeface="+mj-lt"/>
              </a:rPr>
              <a:t>2</a:t>
            </a:r>
            <a:endParaRPr kumimoji="1" lang="en-GB" sz="1400" baseline="-25000" dirty="0">
              <a:latin typeface="+mj-lt"/>
            </a:endParaRPr>
          </a:p>
        </p:txBody>
      </p:sp>
      <p:sp>
        <p:nvSpPr>
          <p:cNvPr id="11" name="TextBox 10"/>
          <p:cNvSpPr txBox="1"/>
          <p:nvPr/>
        </p:nvSpPr>
        <p:spPr>
          <a:xfrm>
            <a:off x="152400" y="609600"/>
            <a:ext cx="8763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GB" sz="1600" dirty="0" smtClean="0">
                <a:latin typeface="+mj-lt"/>
              </a:rPr>
              <a:t>Consider </a:t>
            </a:r>
            <a:r>
              <a:rPr lang="en-GB" sz="1600" dirty="0">
                <a:latin typeface="+mj-lt"/>
              </a:rPr>
              <a:t>a geographical area A divided </a:t>
            </a:r>
            <a:r>
              <a:rPr lang="en-GB" sz="1600" dirty="0" smtClean="0">
                <a:latin typeface="+mj-lt"/>
              </a:rPr>
              <a:t>into (a) </a:t>
            </a:r>
            <a:r>
              <a:rPr lang="en-GB" sz="1600" b="1" dirty="0" smtClean="0">
                <a:solidFill>
                  <a:schemeClr val="accent2">
                    <a:lumMod val="50000"/>
                  </a:schemeClr>
                </a:solidFill>
                <a:latin typeface="+mj-lt"/>
              </a:rPr>
              <a:t>32 </a:t>
            </a:r>
            <a:r>
              <a:rPr lang="en-GB" sz="1600" dirty="0" smtClean="0">
                <a:solidFill>
                  <a:schemeClr val="accent2">
                    <a:lumMod val="50000"/>
                  </a:schemeClr>
                </a:solidFill>
                <a:latin typeface="+mj-lt"/>
              </a:rPr>
              <a:t>hexagonal </a:t>
            </a:r>
            <a:r>
              <a:rPr lang="en-GB" sz="1600" b="1" dirty="0" smtClean="0">
                <a:solidFill>
                  <a:schemeClr val="accent2">
                    <a:lumMod val="50000"/>
                  </a:schemeClr>
                </a:solidFill>
                <a:latin typeface="+mj-lt"/>
              </a:rPr>
              <a:t>cells </a:t>
            </a:r>
            <a:r>
              <a:rPr lang="en-GB" sz="1600" dirty="0" smtClean="0">
                <a:latin typeface="+mj-lt"/>
              </a:rPr>
              <a:t>of 1.6 km radius or (b) </a:t>
            </a:r>
            <a:r>
              <a:rPr lang="en-GB" sz="1600" b="1" dirty="0" smtClean="0">
                <a:solidFill>
                  <a:schemeClr val="accent2">
                    <a:lumMod val="50000"/>
                  </a:schemeClr>
                </a:solidFill>
                <a:latin typeface="+mj-lt"/>
              </a:rPr>
              <a:t>133</a:t>
            </a:r>
            <a:r>
              <a:rPr lang="en-GB" sz="1600" dirty="0" smtClean="0">
                <a:solidFill>
                  <a:schemeClr val="accent2">
                    <a:lumMod val="50000"/>
                  </a:schemeClr>
                </a:solidFill>
                <a:latin typeface="+mj-lt"/>
              </a:rPr>
              <a:t> hexagonal </a:t>
            </a:r>
            <a:r>
              <a:rPr lang="en-GB" sz="1600" b="1" dirty="0" smtClean="0">
                <a:solidFill>
                  <a:schemeClr val="accent2">
                    <a:lumMod val="50000"/>
                  </a:schemeClr>
                </a:solidFill>
                <a:latin typeface="+mj-lt"/>
              </a:rPr>
              <a:t>cells</a:t>
            </a:r>
            <a:r>
              <a:rPr lang="en-GB" sz="1600" dirty="0" smtClean="0">
                <a:solidFill>
                  <a:schemeClr val="accent2">
                    <a:lumMod val="50000"/>
                  </a:schemeClr>
                </a:solidFill>
                <a:latin typeface="+mj-lt"/>
              </a:rPr>
              <a:t> </a:t>
            </a:r>
            <a:r>
              <a:rPr lang="en-GB" sz="1600" dirty="0" smtClean="0">
                <a:latin typeface="+mj-lt"/>
              </a:rPr>
              <a:t>of 0.8 km radius. </a:t>
            </a:r>
            <a:r>
              <a:rPr lang="en-GB" sz="1600" dirty="0">
                <a:latin typeface="+mj-lt"/>
              </a:rPr>
              <a:t>The </a:t>
            </a:r>
            <a:r>
              <a:rPr lang="en-GB" sz="1600" b="1" dirty="0">
                <a:solidFill>
                  <a:srgbClr val="002060"/>
                </a:solidFill>
                <a:latin typeface="+mj-lt"/>
              </a:rPr>
              <a:t>reuse factor </a:t>
            </a:r>
            <a:r>
              <a:rPr lang="en-GB" sz="1600" dirty="0">
                <a:latin typeface="+mj-lt"/>
              </a:rPr>
              <a:t>is </a:t>
            </a:r>
            <a:r>
              <a:rPr lang="en-GB" sz="1600" b="1" dirty="0" smtClean="0">
                <a:solidFill>
                  <a:srgbClr val="002060"/>
                </a:solidFill>
                <a:latin typeface="+mj-lt"/>
              </a:rPr>
              <a:t>7</a:t>
            </a:r>
            <a:r>
              <a:rPr lang="en-GB" sz="1600" dirty="0" smtClean="0">
                <a:latin typeface="+mj-lt"/>
              </a:rPr>
              <a:t> and there </a:t>
            </a:r>
            <a:r>
              <a:rPr lang="en-GB" sz="1600" dirty="0">
                <a:latin typeface="+mj-lt"/>
              </a:rPr>
              <a:t>are </a:t>
            </a:r>
            <a:r>
              <a:rPr lang="en-GB" sz="1600" b="1" dirty="0" smtClean="0">
                <a:solidFill>
                  <a:srgbClr val="002060"/>
                </a:solidFill>
                <a:latin typeface="+mj-lt"/>
              </a:rPr>
              <a:t>336</a:t>
            </a:r>
            <a:r>
              <a:rPr lang="en-GB" sz="1600" dirty="0" smtClean="0">
                <a:latin typeface="+mj-lt"/>
              </a:rPr>
              <a:t> </a:t>
            </a:r>
            <a:r>
              <a:rPr lang="en-GB" sz="1600" b="1" dirty="0">
                <a:solidFill>
                  <a:srgbClr val="002060"/>
                </a:solidFill>
                <a:latin typeface="+mj-lt"/>
              </a:rPr>
              <a:t>channels</a:t>
            </a:r>
            <a:r>
              <a:rPr lang="en-GB" sz="1600" dirty="0">
                <a:solidFill>
                  <a:srgbClr val="002060"/>
                </a:solidFill>
                <a:latin typeface="+mj-lt"/>
              </a:rPr>
              <a:t> </a:t>
            </a:r>
            <a:r>
              <a:rPr lang="en-GB" sz="1600" dirty="0">
                <a:latin typeface="+mj-lt"/>
              </a:rPr>
              <a:t>in total. </a:t>
            </a:r>
            <a:r>
              <a:rPr lang="en-GB" sz="1600" dirty="0" smtClean="0">
                <a:latin typeface="+mj-lt"/>
              </a:rPr>
              <a:t>Calculate:</a:t>
            </a:r>
          </a:p>
          <a:p>
            <a:pPr marL="400050" indent="-400050">
              <a:buAutoNum type="romanLcParenR"/>
              <a:defRPr/>
            </a:pPr>
            <a:r>
              <a:rPr lang="en-GB" sz="1600" dirty="0" smtClean="0">
                <a:latin typeface="+mj-lt"/>
              </a:rPr>
              <a:t>the </a:t>
            </a:r>
            <a:r>
              <a:rPr lang="en-GB" sz="1600" dirty="0">
                <a:latin typeface="+mj-lt"/>
              </a:rPr>
              <a:t>number of channels per </a:t>
            </a:r>
            <a:r>
              <a:rPr lang="en-GB" sz="1600" dirty="0" smtClean="0">
                <a:latin typeface="+mj-lt"/>
              </a:rPr>
              <a:t>cell</a:t>
            </a:r>
          </a:p>
          <a:p>
            <a:pPr marL="400050" indent="-400050">
              <a:buAutoNum type="romanLcParenR"/>
              <a:defRPr/>
            </a:pPr>
            <a:r>
              <a:rPr lang="en-GB" sz="1600" dirty="0" smtClean="0">
                <a:latin typeface="+mj-lt"/>
              </a:rPr>
              <a:t>the </a:t>
            </a:r>
            <a:r>
              <a:rPr lang="en-GB" sz="1600" dirty="0">
                <a:latin typeface="+mj-lt"/>
              </a:rPr>
              <a:t>maximum number of concurrent calls that can be handled in </a:t>
            </a:r>
            <a:r>
              <a:rPr lang="en-GB" sz="1600" dirty="0" smtClean="0">
                <a:latin typeface="+mj-lt"/>
              </a:rPr>
              <a:t>A</a:t>
            </a:r>
          </a:p>
          <a:p>
            <a:pPr marL="400050" indent="-400050">
              <a:buAutoNum type="romanLcParenR"/>
              <a:defRPr/>
            </a:pPr>
            <a:r>
              <a:rPr lang="en-GB" sz="1600" dirty="0" smtClean="0">
                <a:latin typeface="+mj-lt"/>
              </a:rPr>
              <a:t>the total area covered</a:t>
            </a:r>
          </a:p>
        </p:txBody>
      </p:sp>
      <p:sp>
        <p:nvSpPr>
          <p:cNvPr id="12" name="Rounded Rectangle 11"/>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13" name="Rounded Rectangle 12"/>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14" name="Rounded Rectangle 13"/>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15" name="Rounded Rectangle 14"/>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
        <p:nvSpPr>
          <p:cNvPr id="7" name="TextBox 6"/>
          <p:cNvSpPr txBox="1"/>
          <p:nvPr/>
        </p:nvSpPr>
        <p:spPr>
          <a:xfrm>
            <a:off x="4038599" y="1337846"/>
            <a:ext cx="3657601" cy="338554"/>
          </a:xfrm>
          <a:prstGeom prst="rect">
            <a:avLst/>
          </a:prstGeom>
          <a:noFill/>
        </p:spPr>
        <p:txBody>
          <a:bodyPr wrap="square" rtlCol="0">
            <a:spAutoFit/>
          </a:bodyPr>
          <a:lstStyle/>
          <a:p>
            <a:r>
              <a:rPr lang="en-GB" sz="1600" b="1" dirty="0" smtClean="0">
                <a:solidFill>
                  <a:srgbClr val="006600"/>
                </a:solidFill>
                <a:latin typeface="+mj-lt"/>
              </a:rPr>
              <a:t>336 / 7 = 48 channels per cell</a:t>
            </a:r>
            <a:endParaRPr lang="en-GB" sz="1600" b="1" dirty="0">
              <a:solidFill>
                <a:srgbClr val="006600"/>
              </a:solidFill>
              <a:latin typeface="+mj-lt"/>
            </a:endParaRPr>
          </a:p>
        </p:txBody>
      </p:sp>
      <p:sp>
        <p:nvSpPr>
          <p:cNvPr id="18" name="TextBox 17"/>
          <p:cNvSpPr txBox="1"/>
          <p:nvPr/>
        </p:nvSpPr>
        <p:spPr>
          <a:xfrm>
            <a:off x="457201" y="4519136"/>
            <a:ext cx="3657599" cy="738664"/>
          </a:xfrm>
          <a:prstGeom prst="rect">
            <a:avLst/>
          </a:prstGeom>
          <a:noFill/>
        </p:spPr>
        <p:txBody>
          <a:bodyPr wrap="square">
            <a:spAutoFit/>
          </a:bodyPr>
          <a:lstStyle/>
          <a:p>
            <a:pPr>
              <a:defRPr/>
            </a:pPr>
            <a:r>
              <a:rPr lang="en-GB" sz="1400" dirty="0" smtClean="0">
                <a:latin typeface="+mj-lt"/>
              </a:rPr>
              <a:t>(a) ii) Total </a:t>
            </a:r>
            <a:r>
              <a:rPr lang="en-GB" sz="1400" dirty="0">
                <a:latin typeface="+mj-lt"/>
              </a:rPr>
              <a:t>channel capacity (number of concurrent calls that can be handled) </a:t>
            </a:r>
          </a:p>
          <a:p>
            <a:pPr>
              <a:defRPr/>
            </a:pPr>
            <a:r>
              <a:rPr lang="en-GB" sz="1400" dirty="0">
                <a:latin typeface="+mj-lt"/>
              </a:rPr>
              <a:t>= </a:t>
            </a:r>
            <a:r>
              <a:rPr lang="en-GB" sz="1400" b="1" dirty="0">
                <a:solidFill>
                  <a:srgbClr val="006600"/>
                </a:solidFill>
                <a:latin typeface="+mj-lt"/>
              </a:rPr>
              <a:t>48 x 32 = 1,536 </a:t>
            </a:r>
            <a:r>
              <a:rPr lang="en-GB" sz="1400" b="1" dirty="0" smtClean="0">
                <a:solidFill>
                  <a:srgbClr val="006600"/>
                </a:solidFill>
                <a:latin typeface="+mj-lt"/>
              </a:rPr>
              <a:t>channels</a:t>
            </a:r>
            <a:endParaRPr kumimoji="1" lang="en-GB" sz="1400" b="1" dirty="0">
              <a:solidFill>
                <a:srgbClr val="006600"/>
              </a:solidFill>
              <a:latin typeface="+mj-lt"/>
            </a:endParaRPr>
          </a:p>
        </p:txBody>
      </p:sp>
      <p:sp>
        <p:nvSpPr>
          <p:cNvPr id="19" name="TextBox 18"/>
          <p:cNvSpPr txBox="1"/>
          <p:nvPr/>
        </p:nvSpPr>
        <p:spPr>
          <a:xfrm>
            <a:off x="4800601" y="4519136"/>
            <a:ext cx="3657599" cy="738664"/>
          </a:xfrm>
          <a:prstGeom prst="rect">
            <a:avLst/>
          </a:prstGeom>
          <a:noFill/>
        </p:spPr>
        <p:txBody>
          <a:bodyPr wrap="square">
            <a:spAutoFit/>
          </a:bodyPr>
          <a:lstStyle/>
          <a:p>
            <a:pPr>
              <a:defRPr/>
            </a:pPr>
            <a:r>
              <a:rPr lang="en-GB" sz="1400" dirty="0" smtClean="0">
                <a:latin typeface="+mj-lt"/>
              </a:rPr>
              <a:t>(b) ii) Total </a:t>
            </a:r>
            <a:r>
              <a:rPr lang="en-GB" sz="1400" dirty="0">
                <a:latin typeface="+mj-lt"/>
              </a:rPr>
              <a:t>channel capacity (number of concurrent calls that can be handled) </a:t>
            </a:r>
          </a:p>
          <a:p>
            <a:pPr>
              <a:defRPr/>
            </a:pPr>
            <a:r>
              <a:rPr lang="en-GB" sz="1400" dirty="0">
                <a:latin typeface="+mj-lt"/>
              </a:rPr>
              <a:t>= </a:t>
            </a:r>
            <a:r>
              <a:rPr lang="en-GB" sz="1400" b="1" dirty="0">
                <a:solidFill>
                  <a:srgbClr val="006600"/>
                </a:solidFill>
                <a:latin typeface="+mj-lt"/>
              </a:rPr>
              <a:t>48 x </a:t>
            </a:r>
            <a:r>
              <a:rPr lang="en-GB" sz="1400" b="1" dirty="0" smtClean="0">
                <a:solidFill>
                  <a:srgbClr val="006600"/>
                </a:solidFill>
                <a:latin typeface="+mj-lt"/>
              </a:rPr>
              <a:t>133 = 6,384 channels</a:t>
            </a:r>
            <a:endParaRPr kumimoji="1" lang="en-GB" sz="1400" b="1" dirty="0">
              <a:solidFill>
                <a:srgbClr val="006600"/>
              </a:solidFill>
              <a:latin typeface="+mj-lt"/>
            </a:endParaRPr>
          </a:p>
        </p:txBody>
      </p:sp>
      <p:sp>
        <p:nvSpPr>
          <p:cNvPr id="17" name="TextBox 16"/>
          <p:cNvSpPr txBox="1"/>
          <p:nvPr/>
        </p:nvSpPr>
        <p:spPr>
          <a:xfrm>
            <a:off x="304800" y="5344180"/>
            <a:ext cx="3962400" cy="523220"/>
          </a:xfrm>
          <a:prstGeom prst="rect">
            <a:avLst/>
          </a:prstGeom>
          <a:noFill/>
        </p:spPr>
        <p:txBody>
          <a:bodyPr wrap="square">
            <a:spAutoFit/>
          </a:bodyPr>
          <a:lstStyle/>
          <a:p>
            <a:pPr>
              <a:defRPr/>
            </a:pPr>
            <a:r>
              <a:rPr lang="en-GB" sz="1400" dirty="0" smtClean="0">
                <a:latin typeface="+mj-lt"/>
              </a:rPr>
              <a:t>(a) iii) 32 cells, each with radius R = 1.6 km</a:t>
            </a:r>
            <a:endParaRPr lang="en-GB" sz="1400" dirty="0">
              <a:latin typeface="+mj-lt"/>
            </a:endParaRPr>
          </a:p>
          <a:p>
            <a:pPr>
              <a:defRPr/>
            </a:pPr>
            <a:r>
              <a:rPr lang="en-GB" sz="1400" dirty="0" smtClean="0">
                <a:latin typeface="+mj-lt"/>
              </a:rPr>
              <a:t>Area A = 3√3R</a:t>
            </a:r>
            <a:r>
              <a:rPr lang="en-GB" sz="1400" baseline="30000" dirty="0" smtClean="0">
                <a:latin typeface="+mj-lt"/>
              </a:rPr>
              <a:t>2</a:t>
            </a:r>
            <a:r>
              <a:rPr lang="en-GB" sz="1400" dirty="0" smtClean="0">
                <a:latin typeface="+mj-lt"/>
              </a:rPr>
              <a:t>/2 = 6.65 km</a:t>
            </a:r>
            <a:r>
              <a:rPr lang="en-GB" sz="1400" baseline="30000" dirty="0" smtClean="0">
                <a:latin typeface="+mj-lt"/>
              </a:rPr>
              <a:t>2</a:t>
            </a:r>
            <a:endParaRPr kumimoji="1" lang="en-GB" sz="1400" b="1" baseline="30000" dirty="0">
              <a:solidFill>
                <a:srgbClr val="006600"/>
              </a:solidFill>
              <a:latin typeface="+mj-lt"/>
            </a:endParaRPr>
          </a:p>
        </p:txBody>
      </p:sp>
      <p:sp>
        <p:nvSpPr>
          <p:cNvPr id="21" name="TextBox 20"/>
          <p:cNvSpPr txBox="1"/>
          <p:nvPr/>
        </p:nvSpPr>
        <p:spPr>
          <a:xfrm>
            <a:off x="4724400" y="5257800"/>
            <a:ext cx="4343400" cy="523220"/>
          </a:xfrm>
          <a:prstGeom prst="rect">
            <a:avLst/>
          </a:prstGeom>
          <a:noFill/>
        </p:spPr>
        <p:txBody>
          <a:bodyPr wrap="square">
            <a:spAutoFit/>
          </a:bodyPr>
          <a:lstStyle/>
          <a:p>
            <a:pPr>
              <a:defRPr/>
            </a:pPr>
            <a:r>
              <a:rPr lang="en-GB" sz="1400" dirty="0" smtClean="0">
                <a:latin typeface="+mj-lt"/>
              </a:rPr>
              <a:t>(b) iii) 32 cells, each with radius R = 0.8 km</a:t>
            </a:r>
            <a:endParaRPr lang="en-GB" sz="1400" dirty="0">
              <a:latin typeface="+mj-lt"/>
            </a:endParaRPr>
          </a:p>
          <a:p>
            <a:pPr>
              <a:defRPr/>
            </a:pPr>
            <a:r>
              <a:rPr lang="en-GB" sz="1400" dirty="0" smtClean="0">
                <a:latin typeface="+mj-lt"/>
              </a:rPr>
              <a:t>Area A = 3√3R</a:t>
            </a:r>
            <a:r>
              <a:rPr lang="en-GB" sz="1400" baseline="30000" dirty="0" smtClean="0">
                <a:latin typeface="+mj-lt"/>
              </a:rPr>
              <a:t>2</a:t>
            </a:r>
            <a:r>
              <a:rPr lang="en-GB" sz="1400" dirty="0" smtClean="0">
                <a:latin typeface="+mj-lt"/>
              </a:rPr>
              <a:t>/2 = 1.66 km</a:t>
            </a:r>
            <a:r>
              <a:rPr lang="en-GB" sz="1400" baseline="30000" dirty="0" smtClean="0">
                <a:latin typeface="+mj-lt"/>
              </a:rPr>
              <a:t>2</a:t>
            </a:r>
            <a:endParaRPr kumimoji="1" lang="en-GB" sz="1400" b="1" baseline="30000" dirty="0">
              <a:solidFill>
                <a:srgbClr val="006600"/>
              </a:solidFill>
              <a:latin typeface="+mj-lt"/>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7" grpId="0"/>
      <p:bldP spid="18" grpId="0"/>
      <p:bldP spid="19" grpId="0"/>
      <p:bldP spid="17"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kumimoji="1" lang="en-GB" smtClean="0"/>
              <a:t>Increasing Capacity</a:t>
            </a:r>
          </a:p>
        </p:txBody>
      </p:sp>
      <p:sp>
        <p:nvSpPr>
          <p:cNvPr id="25603" name="Rectangle 3"/>
          <p:cNvSpPr>
            <a:spLocks noGrp="1" noChangeArrowheads="1"/>
          </p:cNvSpPr>
          <p:nvPr>
            <p:ph type="body" idx="1"/>
          </p:nvPr>
        </p:nvSpPr>
        <p:spPr>
          <a:xfrm>
            <a:off x="457200" y="1219200"/>
            <a:ext cx="8229600" cy="4937125"/>
          </a:xfrm>
        </p:spPr>
        <p:txBody>
          <a:bodyPr/>
          <a:lstStyle/>
          <a:p>
            <a:pPr eaLnBrk="1" hangingPunct="1">
              <a:buFont typeface="Wingdings" pitchFamily="2" charset="2"/>
              <a:buChar char="Ø"/>
              <a:defRPr/>
            </a:pPr>
            <a:r>
              <a:rPr kumimoji="1" lang="en-GB" dirty="0" smtClean="0">
                <a:latin typeface="+mj-lt"/>
              </a:rPr>
              <a:t>add new channels</a:t>
            </a:r>
          </a:p>
          <a:p>
            <a:pPr eaLnBrk="1" hangingPunct="1">
              <a:buFont typeface="Wingdings" pitchFamily="2" charset="2"/>
              <a:buChar char="Ø"/>
              <a:defRPr/>
            </a:pPr>
            <a:endParaRPr kumimoji="1" lang="en-GB" dirty="0" smtClean="0">
              <a:latin typeface="+mj-lt"/>
            </a:endParaRPr>
          </a:p>
          <a:p>
            <a:pPr eaLnBrk="1" hangingPunct="1">
              <a:buFont typeface="Wingdings" pitchFamily="2" charset="2"/>
              <a:buChar char="Ø"/>
              <a:defRPr/>
            </a:pPr>
            <a:r>
              <a:rPr kumimoji="1" lang="en-GB" dirty="0" smtClean="0">
                <a:latin typeface="+mj-lt"/>
              </a:rPr>
              <a:t>frequency borrowing</a:t>
            </a:r>
          </a:p>
          <a:p>
            <a:pPr lvl="1" eaLnBrk="1" hangingPunct="1">
              <a:buFont typeface="Wingdings" pitchFamily="2" charset="2"/>
              <a:buChar char="l"/>
              <a:defRPr/>
            </a:pPr>
            <a:r>
              <a:rPr kumimoji="1" lang="en-GB" dirty="0" smtClean="0">
                <a:latin typeface="+mj-lt"/>
              </a:rPr>
              <a:t>congested cells take frequencies from adjacent cells</a:t>
            </a:r>
          </a:p>
          <a:p>
            <a:pPr lvl="1" eaLnBrk="1" hangingPunct="1">
              <a:buFont typeface="Wingdings" pitchFamily="2" charset="2"/>
              <a:buChar char="l"/>
              <a:defRPr/>
            </a:pPr>
            <a:r>
              <a:rPr kumimoji="1" lang="en-GB" dirty="0" smtClean="0">
                <a:latin typeface="+mj-lt"/>
              </a:rPr>
              <a:t>assign frequencies dynamically</a:t>
            </a:r>
          </a:p>
          <a:p>
            <a:pPr marL="274638" lvl="1" indent="0" eaLnBrk="1" hangingPunct="1">
              <a:buFont typeface="Wingdings 3" pitchFamily="18" charset="2"/>
              <a:buNone/>
              <a:defRPr/>
            </a:pPr>
            <a:endParaRPr kumimoji="1" lang="en-GB" dirty="0" smtClean="0">
              <a:latin typeface="+mj-lt"/>
            </a:endParaRPr>
          </a:p>
          <a:p>
            <a:pPr eaLnBrk="1" hangingPunct="1">
              <a:buFont typeface="Wingdings" pitchFamily="2" charset="2"/>
              <a:buChar char="Ø"/>
              <a:defRPr/>
            </a:pPr>
            <a:r>
              <a:rPr kumimoji="1" lang="en-GB" dirty="0" smtClean="0">
                <a:latin typeface="+mj-lt"/>
              </a:rPr>
              <a:t>cell splitting</a:t>
            </a:r>
          </a:p>
          <a:p>
            <a:pPr lvl="1" eaLnBrk="1" hangingPunct="1">
              <a:buFont typeface="Wingdings" pitchFamily="2" charset="2"/>
              <a:buChar char="l"/>
              <a:defRPr/>
            </a:pPr>
            <a:r>
              <a:rPr kumimoji="1" lang="en-GB" dirty="0" smtClean="0">
                <a:latin typeface="+mj-lt"/>
              </a:rPr>
              <a:t>use smaller cells in high use areas</a:t>
            </a:r>
          </a:p>
        </p:txBody>
      </p:sp>
      <p:sp>
        <p:nvSpPr>
          <p:cNvPr id="4" name="Rounded Rectangle 3"/>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5" name="Rounded Rectangle 4"/>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6" name="Rounded Rectangle 5"/>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7" name="Rounded Rectangle 6"/>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kumimoji="1" lang="en-GB" smtClean="0"/>
              <a:t>Increasing Capacity: Cell Splitting</a:t>
            </a:r>
          </a:p>
        </p:txBody>
      </p:sp>
      <p:pic>
        <p:nvPicPr>
          <p:cNvPr id="25603" name="Picture 4" descr="Z-Cell Splitting                                               002828C9  Mnementh                      BEAE7A2F:"/>
          <p:cNvPicPr>
            <a:picLocks noChangeAspect="1" noChangeArrowheads="1"/>
          </p:cNvPicPr>
          <p:nvPr/>
        </p:nvPicPr>
        <p:blipFill>
          <a:blip r:embed="rId4" cstate="print">
            <a:lum bright="-20000" contrast="42000"/>
          </a:blip>
          <a:srcRect l="9265" t="17897" r="9265" b="25056"/>
          <a:stretch>
            <a:fillRect/>
          </a:stretch>
        </p:blipFill>
        <p:spPr bwMode="auto">
          <a:xfrm>
            <a:off x="5181600" y="2157413"/>
            <a:ext cx="3532188" cy="3200400"/>
          </a:xfrm>
          <a:prstGeom prst="rect">
            <a:avLst/>
          </a:prstGeom>
          <a:noFill/>
          <a:ln w="9525">
            <a:noFill/>
            <a:miter lim="800000"/>
            <a:headEnd/>
            <a:tailEnd/>
          </a:ln>
        </p:spPr>
      </p:pic>
      <p:sp>
        <p:nvSpPr>
          <p:cNvPr id="2" name="TextBox 1"/>
          <p:cNvSpPr txBox="1"/>
          <p:nvPr/>
        </p:nvSpPr>
        <p:spPr>
          <a:xfrm>
            <a:off x="457200" y="1676400"/>
            <a:ext cx="4724400" cy="4246563"/>
          </a:xfrm>
          <a:prstGeom prst="rect">
            <a:avLst/>
          </a:prstGeom>
          <a:noFill/>
        </p:spPr>
        <p:txBody>
          <a:bodyPr>
            <a:spAutoFit/>
          </a:bodyPr>
          <a:lstStyle/>
          <a:p>
            <a:pPr>
              <a:defRPr/>
            </a:pPr>
            <a:r>
              <a:rPr lang="en-US" dirty="0">
                <a:latin typeface="+mj-lt"/>
              </a:rPr>
              <a:t>Cells can be divided to provide more capacity.</a:t>
            </a:r>
          </a:p>
          <a:p>
            <a:pPr>
              <a:defRPr/>
            </a:pPr>
            <a:endParaRPr lang="en-US" dirty="0">
              <a:latin typeface="+mj-lt"/>
            </a:endParaRPr>
          </a:p>
          <a:p>
            <a:pPr>
              <a:defRPr/>
            </a:pPr>
            <a:r>
              <a:rPr lang="en-US" dirty="0">
                <a:latin typeface="+mj-lt"/>
              </a:rPr>
              <a:t>To use a smaller cell, the power level must be reduced to keep the signal within the cell. </a:t>
            </a:r>
          </a:p>
          <a:p>
            <a:pPr>
              <a:defRPr/>
            </a:pPr>
            <a:endParaRPr lang="en-US" dirty="0">
              <a:latin typeface="+mj-lt"/>
            </a:endParaRPr>
          </a:p>
          <a:p>
            <a:pPr>
              <a:defRPr/>
            </a:pPr>
            <a:r>
              <a:rPr lang="en-US" dirty="0">
                <a:latin typeface="+mj-lt"/>
              </a:rPr>
              <a:t>As the mobile units move, they pass from cell to cell, which requires transferring of the call from one base transceiver to another. This process is called a </a:t>
            </a:r>
            <a:r>
              <a:rPr lang="en-US" b="1" i="1" dirty="0">
                <a:latin typeface="+mj-lt"/>
              </a:rPr>
              <a:t>handoff</a:t>
            </a:r>
            <a:r>
              <a:rPr lang="en-US" dirty="0">
                <a:latin typeface="+mj-lt"/>
              </a:rPr>
              <a:t>. </a:t>
            </a:r>
          </a:p>
          <a:p>
            <a:pPr>
              <a:defRPr/>
            </a:pPr>
            <a:endParaRPr lang="en-US" dirty="0">
              <a:latin typeface="+mj-lt"/>
            </a:endParaRPr>
          </a:p>
          <a:p>
            <a:pPr>
              <a:defRPr/>
            </a:pPr>
            <a:r>
              <a:rPr lang="en-US" dirty="0">
                <a:latin typeface="+mj-lt"/>
              </a:rPr>
              <a:t>The smaller the cells, the more frequent the handoffs.</a:t>
            </a:r>
            <a:endParaRPr lang="en-GB" dirty="0">
              <a:latin typeface="+mj-lt"/>
            </a:endParaRPr>
          </a:p>
        </p:txBody>
      </p:sp>
      <p:sp>
        <p:nvSpPr>
          <p:cNvPr id="5" name="Rounded Rectangle 4"/>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6" name="Rounded Rectangle 5"/>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7" name="Rounded Rectangle 6"/>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8" name="Rounded Rectangle 7"/>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Tree>
    <p:custDataLst>
      <p:tags r:id="rId1"/>
    </p:custData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en-GB" smtClean="0"/>
              <a:t>Increasing Capacity: Cell Sectoring</a:t>
            </a:r>
          </a:p>
        </p:txBody>
      </p:sp>
      <p:sp>
        <p:nvSpPr>
          <p:cNvPr id="2" name="TextBox 1"/>
          <p:cNvSpPr txBox="1"/>
          <p:nvPr/>
        </p:nvSpPr>
        <p:spPr>
          <a:xfrm>
            <a:off x="314103" y="4847272"/>
            <a:ext cx="8601297" cy="923330"/>
          </a:xfrm>
          <a:prstGeom prst="rect">
            <a:avLst/>
          </a:prstGeom>
          <a:noFill/>
        </p:spPr>
        <p:txBody>
          <a:bodyPr wrap="square">
            <a:spAutoFit/>
          </a:bodyPr>
          <a:lstStyle/>
          <a:p>
            <a:pPr>
              <a:defRPr/>
            </a:pPr>
            <a:r>
              <a:rPr lang="en-GB" dirty="0" smtClean="0">
                <a:latin typeface="+mj-lt"/>
              </a:rPr>
              <a:t>Each sector is assigned a separate subset of the cell’s channels.</a:t>
            </a:r>
          </a:p>
          <a:p>
            <a:pPr>
              <a:defRPr/>
            </a:pPr>
            <a:endParaRPr lang="en-GB" dirty="0" smtClean="0">
              <a:latin typeface="+mj-lt"/>
            </a:endParaRPr>
          </a:p>
          <a:p>
            <a:pPr>
              <a:defRPr/>
            </a:pPr>
            <a:r>
              <a:rPr lang="en-GB" dirty="0" smtClean="0">
                <a:latin typeface="+mj-lt"/>
              </a:rPr>
              <a:t>This </a:t>
            </a:r>
            <a:r>
              <a:rPr lang="en-GB" dirty="0">
                <a:latin typeface="+mj-lt"/>
              </a:rPr>
              <a:t>reduces transmission power and increases battery life</a:t>
            </a:r>
            <a:endParaRPr kumimoji="1" lang="en-GB" dirty="0">
              <a:latin typeface="+mj-lt"/>
            </a:endParaRPr>
          </a:p>
        </p:txBody>
      </p:sp>
      <p:grpSp>
        <p:nvGrpSpPr>
          <p:cNvPr id="26628" name="Group 47"/>
          <p:cNvGrpSpPr>
            <a:grpSpLocks/>
          </p:cNvGrpSpPr>
          <p:nvPr/>
        </p:nvGrpSpPr>
        <p:grpSpPr bwMode="auto">
          <a:xfrm>
            <a:off x="3276600" y="1309688"/>
            <a:ext cx="2547937" cy="2195512"/>
            <a:chOff x="6324600" y="2032127"/>
            <a:chExt cx="1090020" cy="939673"/>
          </a:xfrm>
        </p:grpSpPr>
        <p:grpSp>
          <p:nvGrpSpPr>
            <p:cNvPr id="26648" name="Group 4"/>
            <p:cNvGrpSpPr>
              <a:grpSpLocks/>
            </p:cNvGrpSpPr>
            <p:nvPr/>
          </p:nvGrpSpPr>
          <p:grpSpPr bwMode="auto">
            <a:xfrm>
              <a:off x="6324600" y="2032127"/>
              <a:ext cx="1090020" cy="939673"/>
              <a:chOff x="6051699" y="1734427"/>
              <a:chExt cx="685800" cy="591207"/>
            </a:xfrm>
          </p:grpSpPr>
          <p:sp>
            <p:nvSpPr>
              <p:cNvPr id="15" name="Hexagon 14"/>
              <p:cNvSpPr/>
              <p:nvPr/>
            </p:nvSpPr>
            <p:spPr>
              <a:xfrm>
                <a:off x="6051699" y="1734427"/>
                <a:ext cx="685800" cy="591207"/>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6376439" y="2011007"/>
                <a:ext cx="45720" cy="4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cxnSp>
          <p:nvCxnSpPr>
            <p:cNvPr id="4" name="Straight Connector 3"/>
            <p:cNvCxnSpPr>
              <a:stCxn id="11" idx="0"/>
              <a:endCxn id="15" idx="4"/>
            </p:cNvCxnSpPr>
            <p:nvPr/>
          </p:nvCxnSpPr>
          <p:spPr>
            <a:xfrm flipH="1" flipV="1">
              <a:off x="6559518" y="2032127"/>
              <a:ext cx="317415" cy="439524"/>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8" name="Straight Connector 27"/>
            <p:cNvCxnSpPr>
              <a:stCxn id="11" idx="2"/>
              <a:endCxn id="15" idx="2"/>
            </p:cNvCxnSpPr>
            <p:nvPr/>
          </p:nvCxnSpPr>
          <p:spPr>
            <a:xfrm flipH="1">
              <a:off x="6559518" y="2507984"/>
              <a:ext cx="281082" cy="463816"/>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2" name="Straight Connector 31"/>
            <p:cNvCxnSpPr>
              <a:stCxn id="15" idx="0"/>
              <a:endCxn id="11" idx="7"/>
            </p:cNvCxnSpPr>
            <p:nvPr/>
          </p:nvCxnSpPr>
          <p:spPr>
            <a:xfrm flipH="1" flipV="1">
              <a:off x="6902624" y="2482293"/>
              <a:ext cx="511996" cy="19671"/>
            </a:xfrm>
            <a:prstGeom prst="line">
              <a:avLst/>
            </a:prstGeom>
            <a:ln>
              <a:prstDash val="sysDot"/>
            </a:ln>
          </p:spPr>
          <p:style>
            <a:lnRef idx="3">
              <a:schemeClr val="dk1"/>
            </a:lnRef>
            <a:fillRef idx="0">
              <a:schemeClr val="dk1"/>
            </a:fillRef>
            <a:effectRef idx="2">
              <a:schemeClr val="dk1"/>
            </a:effectRef>
            <a:fontRef idx="minor">
              <a:schemeClr val="tx1"/>
            </a:fontRef>
          </p:style>
        </p:cxnSp>
      </p:grpSp>
      <p:grpSp>
        <p:nvGrpSpPr>
          <p:cNvPr id="26629" name="Group 48"/>
          <p:cNvGrpSpPr>
            <a:grpSpLocks/>
          </p:cNvGrpSpPr>
          <p:nvPr/>
        </p:nvGrpSpPr>
        <p:grpSpPr bwMode="auto">
          <a:xfrm>
            <a:off x="6367463" y="1295400"/>
            <a:ext cx="2547937" cy="2195512"/>
            <a:chOff x="6368256" y="3886200"/>
            <a:chExt cx="1090020" cy="939673"/>
          </a:xfrm>
        </p:grpSpPr>
        <p:grpSp>
          <p:nvGrpSpPr>
            <p:cNvPr id="26639" name="Group 34"/>
            <p:cNvGrpSpPr>
              <a:grpSpLocks/>
            </p:cNvGrpSpPr>
            <p:nvPr/>
          </p:nvGrpSpPr>
          <p:grpSpPr bwMode="auto">
            <a:xfrm>
              <a:off x="6368256" y="3886200"/>
              <a:ext cx="1090020" cy="939673"/>
              <a:chOff x="6051699" y="1734427"/>
              <a:chExt cx="685800" cy="591207"/>
            </a:xfrm>
          </p:grpSpPr>
          <p:sp>
            <p:nvSpPr>
              <p:cNvPr id="36" name="Hexagon 35"/>
              <p:cNvSpPr/>
              <p:nvPr/>
            </p:nvSpPr>
            <p:spPr>
              <a:xfrm>
                <a:off x="6051699" y="1734427"/>
                <a:ext cx="685800" cy="591207"/>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7" name="Oval 36"/>
              <p:cNvSpPr/>
              <p:nvPr/>
            </p:nvSpPr>
            <p:spPr>
              <a:xfrm>
                <a:off x="6376439" y="2011007"/>
                <a:ext cx="45720" cy="4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cxnSp>
          <p:nvCxnSpPr>
            <p:cNvPr id="38" name="Straight Connector 37"/>
            <p:cNvCxnSpPr>
              <a:stCxn id="37" idx="0"/>
              <a:endCxn id="36" idx="4"/>
            </p:cNvCxnSpPr>
            <p:nvPr/>
          </p:nvCxnSpPr>
          <p:spPr>
            <a:xfrm flipH="1" flipV="1">
              <a:off x="6603174" y="3886200"/>
              <a:ext cx="317415" cy="439524"/>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9" name="Straight Connector 38"/>
            <p:cNvCxnSpPr>
              <a:stCxn id="37" idx="2"/>
              <a:endCxn id="36" idx="2"/>
            </p:cNvCxnSpPr>
            <p:nvPr/>
          </p:nvCxnSpPr>
          <p:spPr>
            <a:xfrm flipH="1">
              <a:off x="6603174" y="4362057"/>
              <a:ext cx="281082" cy="463816"/>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40" name="Straight Connector 39"/>
            <p:cNvCxnSpPr>
              <a:stCxn id="36" idx="0"/>
              <a:endCxn id="37" idx="7"/>
            </p:cNvCxnSpPr>
            <p:nvPr/>
          </p:nvCxnSpPr>
          <p:spPr>
            <a:xfrm flipH="1" flipV="1">
              <a:off x="6946280" y="4336366"/>
              <a:ext cx="511996" cy="1967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41" name="Straight Connector 40"/>
            <p:cNvCxnSpPr>
              <a:stCxn id="37" idx="5"/>
              <a:endCxn id="36" idx="1"/>
            </p:cNvCxnSpPr>
            <p:nvPr/>
          </p:nvCxnSpPr>
          <p:spPr>
            <a:xfrm>
              <a:off x="6946280" y="4387748"/>
              <a:ext cx="277078" cy="43812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44" name="Straight Connector 43"/>
            <p:cNvCxnSpPr>
              <a:stCxn id="37" idx="0"/>
              <a:endCxn id="36" idx="5"/>
            </p:cNvCxnSpPr>
            <p:nvPr/>
          </p:nvCxnSpPr>
          <p:spPr>
            <a:xfrm flipV="1">
              <a:off x="6920589" y="3886200"/>
              <a:ext cx="302769" cy="439524"/>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47" name="Straight Connector 46"/>
            <p:cNvCxnSpPr>
              <a:stCxn id="36" idx="3"/>
              <a:endCxn id="37" idx="0"/>
            </p:cNvCxnSpPr>
            <p:nvPr/>
          </p:nvCxnSpPr>
          <p:spPr>
            <a:xfrm flipV="1">
              <a:off x="6368256" y="4325724"/>
              <a:ext cx="552333" cy="30313"/>
            </a:xfrm>
            <a:prstGeom prst="line">
              <a:avLst/>
            </a:prstGeom>
            <a:ln>
              <a:prstDash val="sysDot"/>
            </a:ln>
          </p:spPr>
          <p:style>
            <a:lnRef idx="3">
              <a:schemeClr val="dk1"/>
            </a:lnRef>
            <a:fillRef idx="0">
              <a:schemeClr val="dk1"/>
            </a:fillRef>
            <a:effectRef idx="2">
              <a:schemeClr val="dk1"/>
            </a:effectRef>
            <a:fontRef idx="minor">
              <a:schemeClr val="tx1"/>
            </a:fontRef>
          </p:style>
        </p:cxnSp>
      </p:grpSp>
      <p:pic>
        <p:nvPicPr>
          <p:cNvPr id="26630" name="Picture 2" descr="C:\Users\lg47\Desktop\wireless-directional-antenna-clip-art.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3577172">
            <a:off x="4564062" y="1878013"/>
            <a:ext cx="287337" cy="477838"/>
          </a:xfrm>
          <a:prstGeom prst="rect">
            <a:avLst/>
          </a:prstGeom>
          <a:noFill/>
          <a:ln w="9525">
            <a:noFill/>
            <a:miter lim="800000"/>
            <a:headEnd/>
            <a:tailEnd/>
          </a:ln>
        </p:spPr>
      </p:pic>
      <p:pic>
        <p:nvPicPr>
          <p:cNvPr id="26631" name="Picture 2" descr="C:\Users\lg47\Desktop\wireless-directional-antenna-clip-art.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4255537">
            <a:off x="4570412" y="2413000"/>
            <a:ext cx="287338" cy="477838"/>
          </a:xfrm>
          <a:prstGeom prst="rect">
            <a:avLst/>
          </a:prstGeom>
          <a:noFill/>
          <a:ln w="9525">
            <a:noFill/>
            <a:miter lim="800000"/>
            <a:headEnd/>
            <a:tailEnd/>
          </a:ln>
        </p:spPr>
      </p:pic>
      <p:pic>
        <p:nvPicPr>
          <p:cNvPr id="26632" name="Picture 2" descr="C:\Users\lg47\Desktop\wireless-directional-antenna-clip-ar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1085704" flipH="1">
            <a:off x="4105275" y="2066925"/>
            <a:ext cx="341312" cy="479425"/>
          </a:xfrm>
          <a:prstGeom prst="rect">
            <a:avLst/>
          </a:prstGeom>
          <a:noFill/>
          <a:ln w="9525">
            <a:noFill/>
            <a:miter lim="800000"/>
            <a:headEnd/>
            <a:tailEnd/>
          </a:ln>
        </p:spPr>
      </p:pic>
      <p:pic>
        <p:nvPicPr>
          <p:cNvPr id="26633" name="Picture 2" descr="C:\Users\lg47\Desktop\wireless-directional-antenna-clip-art.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1329931">
            <a:off x="7854950" y="1992312"/>
            <a:ext cx="201613" cy="334963"/>
          </a:xfrm>
          <a:prstGeom prst="rect">
            <a:avLst/>
          </a:prstGeom>
          <a:noFill/>
          <a:ln w="9525">
            <a:noFill/>
            <a:miter lim="800000"/>
            <a:headEnd/>
            <a:tailEnd/>
          </a:ln>
        </p:spPr>
      </p:pic>
      <p:pic>
        <p:nvPicPr>
          <p:cNvPr id="26634" name="Picture 2" descr="C:\Users\lg47\Desktop\wireless-directional-antenna-clip-art.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462838" y="2576512"/>
            <a:ext cx="385762" cy="231775"/>
          </a:xfrm>
          <a:prstGeom prst="rect">
            <a:avLst/>
          </a:prstGeom>
          <a:noFill/>
          <a:ln w="9525">
            <a:noFill/>
            <a:miter lim="800000"/>
            <a:headEnd/>
            <a:tailEnd/>
          </a:ln>
        </p:spPr>
      </p:pic>
      <p:pic>
        <p:nvPicPr>
          <p:cNvPr id="26635" name="Picture 2" descr="C:\Users\lg47\Desktop\wireless-directional-antenna-clip-art.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19329075" flipH="1">
            <a:off x="7167563" y="2338387"/>
            <a:ext cx="250825" cy="350838"/>
          </a:xfrm>
          <a:prstGeom prst="rect">
            <a:avLst/>
          </a:prstGeom>
          <a:noFill/>
          <a:ln w="9525">
            <a:noFill/>
            <a:miter lim="800000"/>
            <a:headEnd/>
            <a:tailEnd/>
          </a:ln>
        </p:spPr>
      </p:pic>
      <p:pic>
        <p:nvPicPr>
          <p:cNvPr id="26636" name="Picture 2" descr="C:\Users\lg47\Desktop\wireless-directional-antenna-clip-art.jp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462838" y="1890712"/>
            <a:ext cx="385762" cy="231775"/>
          </a:xfrm>
          <a:prstGeom prst="rect">
            <a:avLst/>
          </a:prstGeom>
          <a:noFill/>
          <a:ln w="9525">
            <a:noFill/>
            <a:miter lim="800000"/>
            <a:headEnd/>
            <a:tailEnd/>
          </a:ln>
        </p:spPr>
      </p:pic>
      <p:pic>
        <p:nvPicPr>
          <p:cNvPr id="26637" name="Picture 2" descr="C:\Users\lg47\Desktop\wireless-directional-antenna-clip-art.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rot="3133527">
            <a:off x="7879556" y="2364582"/>
            <a:ext cx="231775" cy="385762"/>
          </a:xfrm>
          <a:prstGeom prst="rect">
            <a:avLst/>
          </a:prstGeom>
          <a:noFill/>
          <a:ln w="9525">
            <a:noFill/>
            <a:miter lim="800000"/>
            <a:headEnd/>
            <a:tailEnd/>
          </a:ln>
        </p:spPr>
      </p:pic>
      <p:pic>
        <p:nvPicPr>
          <p:cNvPr id="26638" name="Picture 2" descr="C:\Users\lg47\Desktop\wireless-directional-antenna-clip-art.jp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rot="675643" flipH="1">
            <a:off x="7200900" y="1919287"/>
            <a:ext cx="227013" cy="428625"/>
          </a:xfrm>
          <a:prstGeom prst="rect">
            <a:avLst/>
          </a:prstGeom>
          <a:noFill/>
          <a:ln w="9525">
            <a:noFill/>
            <a:miter lim="800000"/>
            <a:headEnd/>
            <a:tailEnd/>
          </a:ln>
        </p:spPr>
      </p:pic>
      <p:sp>
        <p:nvSpPr>
          <p:cNvPr id="30" name="Rounded Rectangle 29"/>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31" name="Rounded Rectangle 30"/>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33" name="Rounded Rectangle 32"/>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34" name="Rounded Rectangle 33"/>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grpSp>
        <p:nvGrpSpPr>
          <p:cNvPr id="42" name="Group 4"/>
          <p:cNvGrpSpPr>
            <a:grpSpLocks/>
          </p:cNvGrpSpPr>
          <p:nvPr/>
        </p:nvGrpSpPr>
        <p:grpSpPr bwMode="auto">
          <a:xfrm>
            <a:off x="228600" y="1295402"/>
            <a:ext cx="2547937" cy="2195512"/>
            <a:chOff x="6051699" y="1734427"/>
            <a:chExt cx="685800" cy="591207"/>
          </a:xfrm>
        </p:grpSpPr>
        <p:sp>
          <p:nvSpPr>
            <p:cNvPr id="48" name="Hexagon 47"/>
            <p:cNvSpPr/>
            <p:nvPr/>
          </p:nvSpPr>
          <p:spPr>
            <a:xfrm>
              <a:off x="6051699" y="1734427"/>
              <a:ext cx="685800" cy="591207"/>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9" name="Oval 48"/>
            <p:cNvSpPr/>
            <p:nvPr/>
          </p:nvSpPr>
          <p:spPr>
            <a:xfrm>
              <a:off x="6376439" y="2011007"/>
              <a:ext cx="45720" cy="4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5" name="Freeform 4"/>
          <p:cNvSpPr/>
          <p:nvPr/>
        </p:nvSpPr>
        <p:spPr>
          <a:xfrm>
            <a:off x="1329070" y="1752600"/>
            <a:ext cx="499730" cy="149179"/>
          </a:xfrm>
          <a:custGeom>
            <a:avLst/>
            <a:gdLst>
              <a:gd name="connsiteX0" fmla="*/ 0 w 499730"/>
              <a:gd name="connsiteY0" fmla="*/ 117281 h 149179"/>
              <a:gd name="connsiteX1" fmla="*/ 265814 w 499730"/>
              <a:gd name="connsiteY1" fmla="*/ 323 h 149179"/>
              <a:gd name="connsiteX2" fmla="*/ 499730 w 499730"/>
              <a:gd name="connsiteY2" fmla="*/ 149179 h 149179"/>
            </a:gdLst>
            <a:ahLst/>
            <a:cxnLst>
              <a:cxn ang="0">
                <a:pos x="connsiteX0" y="connsiteY0"/>
              </a:cxn>
              <a:cxn ang="0">
                <a:pos x="connsiteX1" y="connsiteY1"/>
              </a:cxn>
              <a:cxn ang="0">
                <a:pos x="connsiteX2" y="connsiteY2"/>
              </a:cxn>
            </a:cxnLst>
            <a:rect l="l" t="t" r="r" b="b"/>
            <a:pathLst>
              <a:path w="499730" h="149179">
                <a:moveTo>
                  <a:pt x="0" y="117281"/>
                </a:moveTo>
                <a:cubicBezTo>
                  <a:pt x="91263" y="56144"/>
                  <a:pt x="182526" y="-4993"/>
                  <a:pt x="265814" y="323"/>
                </a:cubicBezTo>
                <a:cubicBezTo>
                  <a:pt x="349102" y="5639"/>
                  <a:pt x="424416" y="77409"/>
                  <a:pt x="499730" y="14917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54" name="Freeform 53"/>
          <p:cNvSpPr/>
          <p:nvPr/>
        </p:nvSpPr>
        <p:spPr>
          <a:xfrm>
            <a:off x="1231604" y="1524000"/>
            <a:ext cx="749595" cy="231919"/>
          </a:xfrm>
          <a:custGeom>
            <a:avLst/>
            <a:gdLst>
              <a:gd name="connsiteX0" fmla="*/ 0 w 499730"/>
              <a:gd name="connsiteY0" fmla="*/ 117281 h 149179"/>
              <a:gd name="connsiteX1" fmla="*/ 265814 w 499730"/>
              <a:gd name="connsiteY1" fmla="*/ 323 h 149179"/>
              <a:gd name="connsiteX2" fmla="*/ 499730 w 499730"/>
              <a:gd name="connsiteY2" fmla="*/ 149179 h 149179"/>
            </a:gdLst>
            <a:ahLst/>
            <a:cxnLst>
              <a:cxn ang="0">
                <a:pos x="connsiteX0" y="connsiteY0"/>
              </a:cxn>
              <a:cxn ang="0">
                <a:pos x="connsiteX1" y="connsiteY1"/>
              </a:cxn>
              <a:cxn ang="0">
                <a:pos x="connsiteX2" y="connsiteY2"/>
              </a:cxn>
            </a:cxnLst>
            <a:rect l="l" t="t" r="r" b="b"/>
            <a:pathLst>
              <a:path w="499730" h="149179">
                <a:moveTo>
                  <a:pt x="0" y="117281"/>
                </a:moveTo>
                <a:cubicBezTo>
                  <a:pt x="91263" y="56144"/>
                  <a:pt x="182526" y="-4993"/>
                  <a:pt x="265814" y="323"/>
                </a:cubicBezTo>
                <a:cubicBezTo>
                  <a:pt x="349102" y="5639"/>
                  <a:pt x="424416" y="77409"/>
                  <a:pt x="499730" y="14917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55" name="Freeform 54"/>
          <p:cNvSpPr/>
          <p:nvPr/>
        </p:nvSpPr>
        <p:spPr>
          <a:xfrm rot="15256133">
            <a:off x="804075" y="2407881"/>
            <a:ext cx="499730" cy="149179"/>
          </a:xfrm>
          <a:custGeom>
            <a:avLst/>
            <a:gdLst>
              <a:gd name="connsiteX0" fmla="*/ 0 w 499730"/>
              <a:gd name="connsiteY0" fmla="*/ 117281 h 149179"/>
              <a:gd name="connsiteX1" fmla="*/ 265814 w 499730"/>
              <a:gd name="connsiteY1" fmla="*/ 323 h 149179"/>
              <a:gd name="connsiteX2" fmla="*/ 499730 w 499730"/>
              <a:gd name="connsiteY2" fmla="*/ 149179 h 149179"/>
            </a:gdLst>
            <a:ahLst/>
            <a:cxnLst>
              <a:cxn ang="0">
                <a:pos x="connsiteX0" y="connsiteY0"/>
              </a:cxn>
              <a:cxn ang="0">
                <a:pos x="connsiteX1" y="connsiteY1"/>
              </a:cxn>
              <a:cxn ang="0">
                <a:pos x="connsiteX2" y="connsiteY2"/>
              </a:cxn>
            </a:cxnLst>
            <a:rect l="l" t="t" r="r" b="b"/>
            <a:pathLst>
              <a:path w="499730" h="149179">
                <a:moveTo>
                  <a:pt x="0" y="117281"/>
                </a:moveTo>
                <a:cubicBezTo>
                  <a:pt x="91263" y="56144"/>
                  <a:pt x="182526" y="-4993"/>
                  <a:pt x="265814" y="323"/>
                </a:cubicBezTo>
                <a:cubicBezTo>
                  <a:pt x="349102" y="5639"/>
                  <a:pt x="424416" y="77409"/>
                  <a:pt x="499730" y="14917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56" name="Freeform 55"/>
          <p:cNvSpPr/>
          <p:nvPr/>
        </p:nvSpPr>
        <p:spPr>
          <a:xfrm rot="15256133">
            <a:off x="524236" y="2387441"/>
            <a:ext cx="749595" cy="231919"/>
          </a:xfrm>
          <a:custGeom>
            <a:avLst/>
            <a:gdLst>
              <a:gd name="connsiteX0" fmla="*/ 0 w 499730"/>
              <a:gd name="connsiteY0" fmla="*/ 117281 h 149179"/>
              <a:gd name="connsiteX1" fmla="*/ 265814 w 499730"/>
              <a:gd name="connsiteY1" fmla="*/ 323 h 149179"/>
              <a:gd name="connsiteX2" fmla="*/ 499730 w 499730"/>
              <a:gd name="connsiteY2" fmla="*/ 149179 h 149179"/>
            </a:gdLst>
            <a:ahLst/>
            <a:cxnLst>
              <a:cxn ang="0">
                <a:pos x="connsiteX0" y="connsiteY0"/>
              </a:cxn>
              <a:cxn ang="0">
                <a:pos x="connsiteX1" y="connsiteY1"/>
              </a:cxn>
              <a:cxn ang="0">
                <a:pos x="connsiteX2" y="connsiteY2"/>
              </a:cxn>
            </a:cxnLst>
            <a:rect l="l" t="t" r="r" b="b"/>
            <a:pathLst>
              <a:path w="499730" h="149179">
                <a:moveTo>
                  <a:pt x="0" y="117281"/>
                </a:moveTo>
                <a:cubicBezTo>
                  <a:pt x="91263" y="56144"/>
                  <a:pt x="182526" y="-4993"/>
                  <a:pt x="265814" y="323"/>
                </a:cubicBezTo>
                <a:cubicBezTo>
                  <a:pt x="349102" y="5639"/>
                  <a:pt x="424416" y="77409"/>
                  <a:pt x="499730" y="14917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57" name="Freeform 56"/>
          <p:cNvSpPr/>
          <p:nvPr/>
        </p:nvSpPr>
        <p:spPr>
          <a:xfrm rot="7176196">
            <a:off x="1771650" y="2566914"/>
            <a:ext cx="499730" cy="149179"/>
          </a:xfrm>
          <a:custGeom>
            <a:avLst/>
            <a:gdLst>
              <a:gd name="connsiteX0" fmla="*/ 0 w 499730"/>
              <a:gd name="connsiteY0" fmla="*/ 117281 h 149179"/>
              <a:gd name="connsiteX1" fmla="*/ 265814 w 499730"/>
              <a:gd name="connsiteY1" fmla="*/ 323 h 149179"/>
              <a:gd name="connsiteX2" fmla="*/ 499730 w 499730"/>
              <a:gd name="connsiteY2" fmla="*/ 149179 h 149179"/>
            </a:gdLst>
            <a:ahLst/>
            <a:cxnLst>
              <a:cxn ang="0">
                <a:pos x="connsiteX0" y="connsiteY0"/>
              </a:cxn>
              <a:cxn ang="0">
                <a:pos x="connsiteX1" y="connsiteY1"/>
              </a:cxn>
              <a:cxn ang="0">
                <a:pos x="connsiteX2" y="connsiteY2"/>
              </a:cxn>
            </a:cxnLst>
            <a:rect l="l" t="t" r="r" b="b"/>
            <a:pathLst>
              <a:path w="499730" h="149179">
                <a:moveTo>
                  <a:pt x="0" y="117281"/>
                </a:moveTo>
                <a:cubicBezTo>
                  <a:pt x="91263" y="56144"/>
                  <a:pt x="182526" y="-4993"/>
                  <a:pt x="265814" y="323"/>
                </a:cubicBezTo>
                <a:cubicBezTo>
                  <a:pt x="349102" y="5639"/>
                  <a:pt x="424416" y="77409"/>
                  <a:pt x="499730" y="14917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58" name="Freeform 57"/>
          <p:cNvSpPr/>
          <p:nvPr/>
        </p:nvSpPr>
        <p:spPr>
          <a:xfrm rot="7176196">
            <a:off x="1750606" y="2603817"/>
            <a:ext cx="749595" cy="231919"/>
          </a:xfrm>
          <a:custGeom>
            <a:avLst/>
            <a:gdLst>
              <a:gd name="connsiteX0" fmla="*/ 0 w 499730"/>
              <a:gd name="connsiteY0" fmla="*/ 117281 h 149179"/>
              <a:gd name="connsiteX1" fmla="*/ 265814 w 499730"/>
              <a:gd name="connsiteY1" fmla="*/ 323 h 149179"/>
              <a:gd name="connsiteX2" fmla="*/ 499730 w 499730"/>
              <a:gd name="connsiteY2" fmla="*/ 149179 h 149179"/>
            </a:gdLst>
            <a:ahLst/>
            <a:cxnLst>
              <a:cxn ang="0">
                <a:pos x="connsiteX0" y="connsiteY0"/>
              </a:cxn>
              <a:cxn ang="0">
                <a:pos x="connsiteX1" y="connsiteY1"/>
              </a:cxn>
              <a:cxn ang="0">
                <a:pos x="connsiteX2" y="connsiteY2"/>
              </a:cxn>
            </a:cxnLst>
            <a:rect l="l" t="t" r="r" b="b"/>
            <a:pathLst>
              <a:path w="499730" h="149179">
                <a:moveTo>
                  <a:pt x="0" y="117281"/>
                </a:moveTo>
                <a:cubicBezTo>
                  <a:pt x="91263" y="56144"/>
                  <a:pt x="182526" y="-4993"/>
                  <a:pt x="265814" y="323"/>
                </a:cubicBezTo>
                <a:cubicBezTo>
                  <a:pt x="349102" y="5639"/>
                  <a:pt x="424416" y="77409"/>
                  <a:pt x="499730" y="14917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59" name="Freeform 58"/>
          <p:cNvSpPr/>
          <p:nvPr/>
        </p:nvSpPr>
        <p:spPr>
          <a:xfrm>
            <a:off x="1403199" y="2019864"/>
            <a:ext cx="317501" cy="102623"/>
          </a:xfrm>
          <a:custGeom>
            <a:avLst/>
            <a:gdLst>
              <a:gd name="connsiteX0" fmla="*/ 0 w 499730"/>
              <a:gd name="connsiteY0" fmla="*/ 117281 h 149179"/>
              <a:gd name="connsiteX1" fmla="*/ 265814 w 499730"/>
              <a:gd name="connsiteY1" fmla="*/ 323 h 149179"/>
              <a:gd name="connsiteX2" fmla="*/ 499730 w 499730"/>
              <a:gd name="connsiteY2" fmla="*/ 149179 h 149179"/>
            </a:gdLst>
            <a:ahLst/>
            <a:cxnLst>
              <a:cxn ang="0">
                <a:pos x="connsiteX0" y="connsiteY0"/>
              </a:cxn>
              <a:cxn ang="0">
                <a:pos x="connsiteX1" y="connsiteY1"/>
              </a:cxn>
              <a:cxn ang="0">
                <a:pos x="connsiteX2" y="connsiteY2"/>
              </a:cxn>
            </a:cxnLst>
            <a:rect l="l" t="t" r="r" b="b"/>
            <a:pathLst>
              <a:path w="499730" h="149179">
                <a:moveTo>
                  <a:pt x="0" y="117281"/>
                </a:moveTo>
                <a:cubicBezTo>
                  <a:pt x="91263" y="56144"/>
                  <a:pt x="182526" y="-4993"/>
                  <a:pt x="265814" y="323"/>
                </a:cubicBezTo>
                <a:cubicBezTo>
                  <a:pt x="349102" y="5639"/>
                  <a:pt x="424416" y="77409"/>
                  <a:pt x="499730" y="14917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60" name="Freeform 59"/>
          <p:cNvSpPr/>
          <p:nvPr/>
        </p:nvSpPr>
        <p:spPr>
          <a:xfrm rot="6940939">
            <a:off x="1686141" y="2486827"/>
            <a:ext cx="317501" cy="102623"/>
          </a:xfrm>
          <a:custGeom>
            <a:avLst/>
            <a:gdLst>
              <a:gd name="connsiteX0" fmla="*/ 0 w 499730"/>
              <a:gd name="connsiteY0" fmla="*/ 117281 h 149179"/>
              <a:gd name="connsiteX1" fmla="*/ 265814 w 499730"/>
              <a:gd name="connsiteY1" fmla="*/ 323 h 149179"/>
              <a:gd name="connsiteX2" fmla="*/ 499730 w 499730"/>
              <a:gd name="connsiteY2" fmla="*/ 149179 h 149179"/>
            </a:gdLst>
            <a:ahLst/>
            <a:cxnLst>
              <a:cxn ang="0">
                <a:pos x="connsiteX0" y="connsiteY0"/>
              </a:cxn>
              <a:cxn ang="0">
                <a:pos x="connsiteX1" y="connsiteY1"/>
              </a:cxn>
              <a:cxn ang="0">
                <a:pos x="connsiteX2" y="connsiteY2"/>
              </a:cxn>
            </a:cxnLst>
            <a:rect l="l" t="t" r="r" b="b"/>
            <a:pathLst>
              <a:path w="499730" h="149179">
                <a:moveTo>
                  <a:pt x="0" y="117281"/>
                </a:moveTo>
                <a:cubicBezTo>
                  <a:pt x="91263" y="56144"/>
                  <a:pt x="182526" y="-4993"/>
                  <a:pt x="265814" y="323"/>
                </a:cubicBezTo>
                <a:cubicBezTo>
                  <a:pt x="349102" y="5639"/>
                  <a:pt x="424416" y="77409"/>
                  <a:pt x="499730" y="14917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61" name="Freeform 60"/>
          <p:cNvSpPr/>
          <p:nvPr/>
        </p:nvSpPr>
        <p:spPr>
          <a:xfrm rot="15047585">
            <a:off x="1084931" y="2404593"/>
            <a:ext cx="317501" cy="102623"/>
          </a:xfrm>
          <a:custGeom>
            <a:avLst/>
            <a:gdLst>
              <a:gd name="connsiteX0" fmla="*/ 0 w 499730"/>
              <a:gd name="connsiteY0" fmla="*/ 117281 h 149179"/>
              <a:gd name="connsiteX1" fmla="*/ 265814 w 499730"/>
              <a:gd name="connsiteY1" fmla="*/ 323 h 149179"/>
              <a:gd name="connsiteX2" fmla="*/ 499730 w 499730"/>
              <a:gd name="connsiteY2" fmla="*/ 149179 h 149179"/>
            </a:gdLst>
            <a:ahLst/>
            <a:cxnLst>
              <a:cxn ang="0">
                <a:pos x="connsiteX0" y="connsiteY0"/>
              </a:cxn>
              <a:cxn ang="0">
                <a:pos x="connsiteX1" y="connsiteY1"/>
              </a:cxn>
              <a:cxn ang="0">
                <a:pos x="connsiteX2" y="connsiteY2"/>
              </a:cxn>
            </a:cxnLst>
            <a:rect l="l" t="t" r="r" b="b"/>
            <a:pathLst>
              <a:path w="499730" h="149179">
                <a:moveTo>
                  <a:pt x="0" y="117281"/>
                </a:moveTo>
                <a:cubicBezTo>
                  <a:pt x="91263" y="56144"/>
                  <a:pt x="182526" y="-4993"/>
                  <a:pt x="265814" y="323"/>
                </a:cubicBezTo>
                <a:cubicBezTo>
                  <a:pt x="349102" y="5639"/>
                  <a:pt x="424416" y="77409"/>
                  <a:pt x="499730" y="14917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6" name="TextBox 5"/>
          <p:cNvSpPr txBox="1"/>
          <p:nvPr/>
        </p:nvSpPr>
        <p:spPr>
          <a:xfrm>
            <a:off x="76200" y="3657601"/>
            <a:ext cx="3048000" cy="646331"/>
          </a:xfrm>
          <a:prstGeom prst="rect">
            <a:avLst/>
          </a:prstGeom>
          <a:noFill/>
        </p:spPr>
        <p:txBody>
          <a:bodyPr wrap="square" rtlCol="0">
            <a:spAutoFit/>
          </a:bodyPr>
          <a:lstStyle/>
          <a:p>
            <a:r>
              <a:rPr lang="en-GB" dirty="0" smtClean="0">
                <a:latin typeface="+mj-lt"/>
              </a:rPr>
              <a:t>Single </a:t>
            </a:r>
            <a:r>
              <a:rPr lang="en-GB" dirty="0" err="1" smtClean="0">
                <a:latin typeface="+mj-lt"/>
              </a:rPr>
              <a:t>omni</a:t>
            </a:r>
            <a:r>
              <a:rPr lang="en-GB" dirty="0" smtClean="0">
                <a:latin typeface="+mj-lt"/>
              </a:rPr>
              <a:t>-directional antenna</a:t>
            </a:r>
            <a:endParaRPr lang="en-GB" dirty="0">
              <a:latin typeface="+mj-lt"/>
            </a:endParaRPr>
          </a:p>
        </p:txBody>
      </p:sp>
      <p:sp>
        <p:nvSpPr>
          <p:cNvPr id="62" name="TextBox 61"/>
          <p:cNvSpPr txBox="1"/>
          <p:nvPr/>
        </p:nvSpPr>
        <p:spPr>
          <a:xfrm>
            <a:off x="2971800" y="3657600"/>
            <a:ext cx="3048000" cy="646331"/>
          </a:xfrm>
          <a:prstGeom prst="rect">
            <a:avLst/>
          </a:prstGeom>
          <a:noFill/>
        </p:spPr>
        <p:txBody>
          <a:bodyPr wrap="square" rtlCol="0">
            <a:spAutoFit/>
          </a:bodyPr>
          <a:lstStyle/>
          <a:p>
            <a:r>
              <a:rPr lang="en-GB" dirty="0" smtClean="0">
                <a:latin typeface="+mj-lt"/>
              </a:rPr>
              <a:t>Three directional antennas (120</a:t>
            </a:r>
            <a:r>
              <a:rPr lang="en-GB" baseline="30000" dirty="0" smtClean="0">
                <a:latin typeface="+mj-lt"/>
              </a:rPr>
              <a:t>o</a:t>
            </a:r>
            <a:r>
              <a:rPr lang="en-GB" dirty="0" smtClean="0">
                <a:latin typeface="+mj-lt"/>
              </a:rPr>
              <a:t> sectoring)</a:t>
            </a:r>
            <a:endParaRPr lang="en-GB" dirty="0">
              <a:latin typeface="+mj-lt"/>
            </a:endParaRPr>
          </a:p>
        </p:txBody>
      </p:sp>
      <p:sp>
        <p:nvSpPr>
          <p:cNvPr id="63" name="TextBox 62"/>
          <p:cNvSpPr txBox="1"/>
          <p:nvPr/>
        </p:nvSpPr>
        <p:spPr>
          <a:xfrm>
            <a:off x="6122811" y="3657601"/>
            <a:ext cx="3048000" cy="646331"/>
          </a:xfrm>
          <a:prstGeom prst="rect">
            <a:avLst/>
          </a:prstGeom>
          <a:noFill/>
        </p:spPr>
        <p:txBody>
          <a:bodyPr wrap="square" rtlCol="0">
            <a:spAutoFit/>
          </a:bodyPr>
          <a:lstStyle/>
          <a:p>
            <a:r>
              <a:rPr lang="en-GB" dirty="0" smtClean="0">
                <a:latin typeface="+mj-lt"/>
              </a:rPr>
              <a:t>Six directional antennas (60</a:t>
            </a:r>
            <a:r>
              <a:rPr lang="en-GB" baseline="30000" dirty="0" smtClean="0">
                <a:latin typeface="+mj-lt"/>
              </a:rPr>
              <a:t>o</a:t>
            </a:r>
            <a:r>
              <a:rPr lang="en-GB" dirty="0" smtClean="0">
                <a:latin typeface="+mj-lt"/>
              </a:rPr>
              <a:t> sectoring)</a:t>
            </a:r>
            <a:endParaRPr lang="en-GB" dirty="0">
              <a:latin typeface="+mj-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6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6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6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2" grpId="0"/>
      <p:bldP spid="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kumimoji="1" lang="en-GB" smtClean="0"/>
              <a:t>Operation of Cellular System</a:t>
            </a:r>
          </a:p>
        </p:txBody>
      </p:sp>
      <p:pic>
        <p:nvPicPr>
          <p:cNvPr id="27651" name="Picture 4" descr="Cellular System                                                002828C9  Mnementh                      BEAE7A2F:"/>
          <p:cNvPicPr>
            <a:picLocks noChangeAspect="1" noChangeArrowheads="1"/>
          </p:cNvPicPr>
          <p:nvPr/>
        </p:nvPicPr>
        <p:blipFill>
          <a:blip r:embed="rId3" cstate="print">
            <a:lum bright="-24000" contrast="46000"/>
          </a:blip>
          <a:srcRect l="3580" t="18529" r="3580" b="23161"/>
          <a:stretch>
            <a:fillRect/>
          </a:stretch>
        </p:blipFill>
        <p:spPr bwMode="auto">
          <a:xfrm>
            <a:off x="2506070" y="1401333"/>
            <a:ext cx="6561730" cy="3475467"/>
          </a:xfrm>
          <a:prstGeom prst="rect">
            <a:avLst/>
          </a:prstGeom>
          <a:noFill/>
          <a:ln w="9525">
            <a:noFill/>
            <a:miter lim="800000"/>
            <a:headEnd/>
            <a:tailEnd/>
          </a:ln>
        </p:spPr>
      </p:pic>
      <p:sp>
        <p:nvSpPr>
          <p:cNvPr id="2" name="TextBox 1"/>
          <p:cNvSpPr txBox="1"/>
          <p:nvPr/>
        </p:nvSpPr>
        <p:spPr>
          <a:xfrm>
            <a:off x="76200" y="1466850"/>
            <a:ext cx="3048000" cy="2062163"/>
          </a:xfrm>
          <a:prstGeom prst="rect">
            <a:avLst/>
          </a:prstGeom>
          <a:noFill/>
        </p:spPr>
        <p:txBody>
          <a:bodyPr>
            <a:spAutoFit/>
          </a:bodyPr>
          <a:lstStyle/>
          <a:p>
            <a:pPr>
              <a:defRPr/>
            </a:pPr>
            <a:r>
              <a:rPr lang="en-GB" sz="1600" dirty="0">
                <a:latin typeface="+mj-lt"/>
              </a:rPr>
              <a:t>A base station (BS) at centre of cell. Each BS has one or more antennas, a controller (handling the call process) and a number of transceivers (for communicating on the channels)</a:t>
            </a:r>
          </a:p>
        </p:txBody>
      </p:sp>
      <p:sp>
        <p:nvSpPr>
          <p:cNvPr id="5" name="TextBox 4"/>
          <p:cNvSpPr txBox="1"/>
          <p:nvPr/>
        </p:nvSpPr>
        <p:spPr>
          <a:xfrm>
            <a:off x="1524000" y="5000625"/>
            <a:ext cx="7467600" cy="1323975"/>
          </a:xfrm>
          <a:prstGeom prst="rect">
            <a:avLst/>
          </a:prstGeom>
          <a:noFill/>
        </p:spPr>
        <p:txBody>
          <a:bodyPr>
            <a:spAutoFit/>
          </a:bodyPr>
          <a:lstStyle/>
          <a:p>
            <a:pPr>
              <a:defRPr/>
            </a:pPr>
            <a:r>
              <a:rPr lang="en-US" sz="1600" dirty="0">
                <a:latin typeface="+mj-lt"/>
              </a:rPr>
              <a:t>Between the mobile unit and the base station:</a:t>
            </a:r>
          </a:p>
          <a:p>
            <a:pPr marL="285750" indent="-285750">
              <a:buFont typeface="Arial" charset="0"/>
              <a:buChar char="•"/>
              <a:defRPr/>
            </a:pPr>
            <a:r>
              <a:rPr lang="en-US" sz="1600" b="1" dirty="0">
                <a:latin typeface="+mj-lt"/>
              </a:rPr>
              <a:t>Control channels</a:t>
            </a:r>
            <a:r>
              <a:rPr lang="en-US" sz="1600" dirty="0">
                <a:latin typeface="+mj-lt"/>
              </a:rPr>
              <a:t> exchange information for setting up and maintaining calls and establishing a relationship between a mobile unit and the nearest BS.</a:t>
            </a:r>
          </a:p>
          <a:p>
            <a:pPr marL="285750" indent="-285750">
              <a:buFont typeface="Arial" charset="0"/>
              <a:buChar char="•"/>
              <a:defRPr/>
            </a:pPr>
            <a:r>
              <a:rPr lang="en-US" sz="1600" b="1" dirty="0">
                <a:latin typeface="+mj-lt"/>
              </a:rPr>
              <a:t>Traffic channels</a:t>
            </a:r>
            <a:r>
              <a:rPr lang="en-US" sz="1600" dirty="0">
                <a:latin typeface="+mj-lt"/>
              </a:rPr>
              <a:t> carry voice or data connection between users. </a:t>
            </a:r>
          </a:p>
        </p:txBody>
      </p:sp>
      <p:cxnSp>
        <p:nvCxnSpPr>
          <p:cNvPr id="13" name="Straight Arrow Connector 12"/>
          <p:cNvCxnSpPr/>
          <p:nvPr/>
        </p:nvCxnSpPr>
        <p:spPr>
          <a:xfrm flipV="1">
            <a:off x="4191000" y="3505200"/>
            <a:ext cx="914400" cy="53340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600200" y="3970338"/>
            <a:ext cx="3733800" cy="830262"/>
          </a:xfrm>
          <a:prstGeom prst="rect">
            <a:avLst/>
          </a:prstGeom>
          <a:noFill/>
        </p:spPr>
        <p:txBody>
          <a:bodyPr>
            <a:spAutoFit/>
          </a:bodyPr>
          <a:lstStyle/>
          <a:p>
            <a:pPr>
              <a:defRPr/>
            </a:pPr>
            <a:r>
              <a:rPr lang="en-GB" sz="1600" dirty="0">
                <a:latin typeface="+mj-lt"/>
              </a:rPr>
              <a:t>Each BS is connected to a Mobile Telecommunications Switching Office (MTSO)</a:t>
            </a:r>
          </a:p>
        </p:txBody>
      </p:sp>
      <p:cxnSp>
        <p:nvCxnSpPr>
          <p:cNvPr id="19" name="Curved Connector 18"/>
          <p:cNvCxnSpPr/>
          <p:nvPr/>
        </p:nvCxnSpPr>
        <p:spPr>
          <a:xfrm>
            <a:off x="3352800" y="1828800"/>
            <a:ext cx="2667000" cy="228600"/>
          </a:xfrm>
          <a:prstGeom prst="curvedConnector3">
            <a:avLst>
              <a:gd name="adj1" fmla="val 50000"/>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324600" y="4267200"/>
            <a:ext cx="838200" cy="76200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11" name="Rounded Rectangle 10"/>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12" name="Rounded Rectangle 11"/>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14" name="Rounded Rectangle 13"/>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36"/>
          <p:cNvGrpSpPr>
            <a:grpSpLocks/>
          </p:cNvGrpSpPr>
          <p:nvPr/>
        </p:nvGrpSpPr>
        <p:grpSpPr bwMode="auto">
          <a:xfrm>
            <a:off x="2667000" y="1752600"/>
            <a:ext cx="3871913" cy="3886200"/>
            <a:chOff x="2667000" y="1752600"/>
            <a:chExt cx="3872333" cy="3886200"/>
          </a:xfrm>
        </p:grpSpPr>
        <p:grpSp>
          <p:nvGrpSpPr>
            <p:cNvPr id="28697" name="Group 13"/>
            <p:cNvGrpSpPr>
              <a:grpSpLocks/>
            </p:cNvGrpSpPr>
            <p:nvPr/>
          </p:nvGrpSpPr>
          <p:grpSpPr bwMode="auto">
            <a:xfrm>
              <a:off x="2667000" y="1752600"/>
              <a:ext cx="3872333" cy="3886200"/>
              <a:chOff x="6051699" y="1434830"/>
              <a:chExt cx="1773862" cy="1780509"/>
            </a:xfrm>
          </p:grpSpPr>
          <p:sp>
            <p:nvSpPr>
              <p:cNvPr id="14" name="Hexagon 13"/>
              <p:cNvSpPr/>
              <p:nvPr/>
            </p:nvSpPr>
            <p:spPr>
              <a:xfrm>
                <a:off x="6596440" y="1434830"/>
                <a:ext cx="684380" cy="590594"/>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Hexagon 14"/>
              <p:cNvSpPr/>
              <p:nvPr/>
            </p:nvSpPr>
            <p:spPr>
              <a:xfrm>
                <a:off x="6051699" y="1735218"/>
                <a:ext cx="685835" cy="590594"/>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Hexagon 15"/>
              <p:cNvSpPr/>
              <p:nvPr/>
            </p:nvSpPr>
            <p:spPr>
              <a:xfrm>
                <a:off x="7139726" y="1739582"/>
                <a:ext cx="685835" cy="592775"/>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Hexagon 16"/>
              <p:cNvSpPr/>
              <p:nvPr/>
            </p:nvSpPr>
            <p:spPr>
              <a:xfrm>
                <a:off x="6596440" y="2031970"/>
                <a:ext cx="684380" cy="590594"/>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Hexagon 17"/>
              <p:cNvSpPr/>
              <p:nvPr/>
            </p:nvSpPr>
            <p:spPr>
              <a:xfrm>
                <a:off x="7139726" y="2328721"/>
                <a:ext cx="685835" cy="591321"/>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Hexagon 18"/>
              <p:cNvSpPr/>
              <p:nvPr/>
            </p:nvSpPr>
            <p:spPr>
              <a:xfrm>
                <a:off x="6597894" y="2624745"/>
                <a:ext cx="685835" cy="590594"/>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Hexagon 19"/>
              <p:cNvSpPr/>
              <p:nvPr/>
            </p:nvSpPr>
            <p:spPr>
              <a:xfrm>
                <a:off x="6051699" y="2328721"/>
                <a:ext cx="685835" cy="591321"/>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pic>
          <p:nvPicPr>
            <p:cNvPr id="28698"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3319132" y="2895600"/>
              <a:ext cx="180592" cy="304800"/>
            </a:xfrm>
            <a:prstGeom prst="rect">
              <a:avLst/>
            </a:prstGeom>
            <a:noFill/>
            <a:ln w="9525">
              <a:noFill/>
              <a:miter lim="800000"/>
              <a:headEnd/>
              <a:tailEnd/>
            </a:ln>
          </p:spPr>
        </p:pic>
        <p:pic>
          <p:nvPicPr>
            <p:cNvPr id="28699"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3319132" y="4191000"/>
              <a:ext cx="180592" cy="304800"/>
            </a:xfrm>
            <a:prstGeom prst="rect">
              <a:avLst/>
            </a:prstGeom>
            <a:noFill/>
            <a:ln w="9525">
              <a:noFill/>
              <a:miter lim="800000"/>
              <a:headEnd/>
              <a:tailEnd/>
            </a:ln>
          </p:spPr>
        </p:pic>
        <p:pic>
          <p:nvPicPr>
            <p:cNvPr id="28700"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4506433" y="4800600"/>
              <a:ext cx="180592" cy="304800"/>
            </a:xfrm>
            <a:prstGeom prst="rect">
              <a:avLst/>
            </a:prstGeom>
            <a:noFill/>
            <a:ln w="9525">
              <a:noFill/>
              <a:miter lim="800000"/>
              <a:headEnd/>
              <a:tailEnd/>
            </a:ln>
          </p:spPr>
        </p:pic>
        <p:pic>
          <p:nvPicPr>
            <p:cNvPr id="28701"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4501276" y="3526466"/>
              <a:ext cx="180592" cy="304800"/>
            </a:xfrm>
            <a:prstGeom prst="rect">
              <a:avLst/>
            </a:prstGeom>
            <a:noFill/>
            <a:ln w="9525">
              <a:noFill/>
              <a:miter lim="800000"/>
              <a:headEnd/>
              <a:tailEnd/>
            </a:ln>
          </p:spPr>
        </p:pic>
        <p:pic>
          <p:nvPicPr>
            <p:cNvPr id="28702"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5697441" y="4182136"/>
              <a:ext cx="180592" cy="304800"/>
            </a:xfrm>
            <a:prstGeom prst="rect">
              <a:avLst/>
            </a:prstGeom>
            <a:noFill/>
            <a:ln w="9525">
              <a:noFill/>
              <a:miter lim="800000"/>
              <a:headEnd/>
              <a:tailEnd/>
            </a:ln>
          </p:spPr>
        </p:pic>
        <p:pic>
          <p:nvPicPr>
            <p:cNvPr id="28703"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4499507" y="2254101"/>
              <a:ext cx="180592" cy="304800"/>
            </a:xfrm>
            <a:prstGeom prst="rect">
              <a:avLst/>
            </a:prstGeom>
            <a:noFill/>
            <a:ln w="9525">
              <a:noFill/>
              <a:miter lim="800000"/>
              <a:headEnd/>
              <a:tailEnd/>
            </a:ln>
          </p:spPr>
        </p:pic>
        <p:pic>
          <p:nvPicPr>
            <p:cNvPr id="28704"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5686808" y="2906233"/>
              <a:ext cx="180592" cy="304800"/>
            </a:xfrm>
            <a:prstGeom prst="rect">
              <a:avLst/>
            </a:prstGeom>
            <a:noFill/>
            <a:ln w="9525">
              <a:noFill/>
              <a:miter lim="800000"/>
              <a:headEnd/>
              <a:tailEnd/>
            </a:ln>
          </p:spPr>
        </p:pic>
      </p:grpSp>
      <p:sp>
        <p:nvSpPr>
          <p:cNvPr id="28675" name="Title 1"/>
          <p:cNvSpPr>
            <a:spLocks noGrp="1"/>
          </p:cNvSpPr>
          <p:nvPr>
            <p:ph type="title"/>
          </p:nvPr>
        </p:nvSpPr>
        <p:spPr/>
        <p:txBody>
          <a:bodyPr/>
          <a:lstStyle/>
          <a:p>
            <a:r>
              <a:rPr lang="en-GB" smtClean="0"/>
              <a:t>Call Stages</a:t>
            </a:r>
          </a:p>
        </p:txBody>
      </p:sp>
      <p:sp>
        <p:nvSpPr>
          <p:cNvPr id="3" name="TextBox 2"/>
          <p:cNvSpPr txBox="1"/>
          <p:nvPr/>
        </p:nvSpPr>
        <p:spPr>
          <a:xfrm>
            <a:off x="228600" y="1676400"/>
            <a:ext cx="3657600" cy="3108325"/>
          </a:xfrm>
          <a:prstGeom prst="rect">
            <a:avLst/>
          </a:prstGeom>
          <a:noFill/>
        </p:spPr>
        <p:txBody>
          <a:bodyPr>
            <a:spAutoFit/>
          </a:bodyPr>
          <a:lstStyle/>
          <a:p>
            <a:pPr>
              <a:defRPr/>
            </a:pPr>
            <a:r>
              <a:rPr lang="en-US" dirty="0">
                <a:latin typeface="+mj-lt"/>
              </a:rPr>
              <a:t>Monitor for strongest signal</a:t>
            </a:r>
          </a:p>
          <a:p>
            <a:pPr>
              <a:defRPr/>
            </a:pPr>
            <a:endParaRPr lang="en-US" sz="1600" dirty="0">
              <a:latin typeface="+mj-lt"/>
            </a:endParaRPr>
          </a:p>
          <a:p>
            <a:pPr>
              <a:defRPr/>
            </a:pPr>
            <a:r>
              <a:rPr lang="en-US" dirty="0">
                <a:latin typeface="+mj-lt"/>
              </a:rPr>
              <a:t>Request connection</a:t>
            </a:r>
          </a:p>
          <a:p>
            <a:pPr>
              <a:defRPr/>
            </a:pPr>
            <a:endParaRPr lang="en-US" dirty="0">
              <a:latin typeface="+mj-lt"/>
            </a:endParaRPr>
          </a:p>
          <a:p>
            <a:pPr>
              <a:defRPr/>
            </a:pPr>
            <a:r>
              <a:rPr lang="en-US" dirty="0">
                <a:latin typeface="+mj-lt"/>
              </a:rPr>
              <a:t>Paging</a:t>
            </a:r>
          </a:p>
          <a:p>
            <a:pPr>
              <a:defRPr/>
            </a:pPr>
            <a:endParaRPr lang="en-US" dirty="0">
              <a:latin typeface="+mj-lt"/>
            </a:endParaRPr>
          </a:p>
          <a:p>
            <a:pPr>
              <a:defRPr/>
            </a:pPr>
            <a:r>
              <a:rPr lang="en-US" dirty="0">
                <a:latin typeface="+mj-lt"/>
              </a:rPr>
              <a:t>Call accepted</a:t>
            </a:r>
          </a:p>
          <a:p>
            <a:pPr>
              <a:defRPr/>
            </a:pPr>
            <a:endParaRPr lang="en-US" dirty="0">
              <a:latin typeface="+mj-lt"/>
            </a:endParaRPr>
          </a:p>
          <a:p>
            <a:pPr>
              <a:defRPr/>
            </a:pPr>
            <a:r>
              <a:rPr lang="en-US" dirty="0">
                <a:latin typeface="+mj-lt"/>
              </a:rPr>
              <a:t>Ongoing Call</a:t>
            </a:r>
          </a:p>
          <a:p>
            <a:pPr>
              <a:defRPr/>
            </a:pPr>
            <a:endParaRPr lang="en-US" dirty="0">
              <a:latin typeface="+mj-lt"/>
            </a:endParaRPr>
          </a:p>
          <a:p>
            <a:pPr>
              <a:defRPr/>
            </a:pPr>
            <a:r>
              <a:rPr lang="en-US" dirty="0">
                <a:latin typeface="+mj-lt"/>
              </a:rPr>
              <a:t>Handoff</a:t>
            </a:r>
            <a:endParaRPr lang="en-GB" dirty="0">
              <a:latin typeface="+mj-lt"/>
            </a:endParaRPr>
          </a:p>
        </p:txBody>
      </p:sp>
      <p:pic>
        <p:nvPicPr>
          <p:cNvPr id="28677" name="Picture 6" descr="C:\Users\lg47\AppData\Local\Microsoft\Windows\Temporary Internet Files\Content.IE5\ROD06SQC\MC900383362[1].wmf"/>
          <p:cNvPicPr>
            <a:picLocks noChangeAspect="1" noChangeArrowheads="1"/>
          </p:cNvPicPr>
          <p:nvPr/>
        </p:nvPicPr>
        <p:blipFill>
          <a:blip r:embed="rId5" cstate="print"/>
          <a:srcRect/>
          <a:stretch>
            <a:fillRect/>
          </a:stretch>
        </p:blipFill>
        <p:spPr bwMode="auto">
          <a:xfrm>
            <a:off x="3886200" y="3200400"/>
            <a:ext cx="527050" cy="527050"/>
          </a:xfrm>
          <a:prstGeom prst="rect">
            <a:avLst/>
          </a:prstGeom>
          <a:noFill/>
          <a:ln w="9525">
            <a:noFill/>
            <a:miter lim="800000"/>
            <a:headEnd/>
            <a:tailEnd/>
          </a:ln>
        </p:spPr>
      </p:pic>
      <p:sp>
        <p:nvSpPr>
          <p:cNvPr id="33" name="Lightning Bolt 32"/>
          <p:cNvSpPr/>
          <p:nvPr/>
        </p:nvSpPr>
        <p:spPr>
          <a:xfrm rot="9762221">
            <a:off x="4200831" y="3380827"/>
            <a:ext cx="341312" cy="427182"/>
          </a:xfrm>
          <a:prstGeom prst="lightningBolt">
            <a:avLst/>
          </a:prstGeom>
          <a:solidFill>
            <a:srgbClr val="FFC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4" name="Lightning Bolt 33"/>
          <p:cNvSpPr/>
          <p:nvPr/>
        </p:nvSpPr>
        <p:spPr>
          <a:xfrm rot="12387465" flipH="1">
            <a:off x="3697235" y="3477608"/>
            <a:ext cx="109759" cy="887835"/>
          </a:xfrm>
          <a:prstGeom prst="lightningBolt">
            <a:avLst/>
          </a:prstGeom>
          <a:solidFill>
            <a:srgbClr val="FFC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 name="Lightning Bolt 34"/>
          <p:cNvSpPr/>
          <p:nvPr/>
        </p:nvSpPr>
        <p:spPr>
          <a:xfrm>
            <a:off x="3429000" y="3213453"/>
            <a:ext cx="533400" cy="139347"/>
          </a:xfrm>
          <a:prstGeom prst="lightningBolt">
            <a:avLst/>
          </a:prstGeom>
          <a:solidFill>
            <a:srgbClr val="FFC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6" name="Lightning Bolt 35"/>
          <p:cNvSpPr/>
          <p:nvPr/>
        </p:nvSpPr>
        <p:spPr>
          <a:xfrm rot="1458256" flipH="1">
            <a:off x="4388399" y="2598068"/>
            <a:ext cx="95947" cy="609600"/>
          </a:xfrm>
          <a:prstGeom prst="lightningBolt">
            <a:avLst/>
          </a:prstGeom>
          <a:solidFill>
            <a:srgbClr val="FFC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9" name="Rounded Rectangle 38"/>
          <p:cNvSpPr/>
          <p:nvPr/>
        </p:nvSpPr>
        <p:spPr>
          <a:xfrm>
            <a:off x="7391400" y="1828800"/>
            <a:ext cx="457200"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800" dirty="0"/>
              <a:t>MTSO</a:t>
            </a:r>
          </a:p>
        </p:txBody>
      </p:sp>
      <p:sp>
        <p:nvSpPr>
          <p:cNvPr id="42" name="Lightning Bolt 41"/>
          <p:cNvSpPr/>
          <p:nvPr/>
        </p:nvSpPr>
        <p:spPr>
          <a:xfrm rot="21161084" flipH="1">
            <a:off x="4727575" y="3424238"/>
            <a:ext cx="2514600" cy="87312"/>
          </a:xfrm>
          <a:prstGeom prst="lightningBolt">
            <a:avLst/>
          </a:prstGeom>
          <a:ln>
            <a:prstDash val="sysDash"/>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a:p>
        </p:txBody>
      </p:sp>
      <p:sp>
        <p:nvSpPr>
          <p:cNvPr id="44" name="Lightning Bolt 43"/>
          <p:cNvSpPr/>
          <p:nvPr/>
        </p:nvSpPr>
        <p:spPr>
          <a:xfrm rot="607421" flipH="1" flipV="1">
            <a:off x="4725988" y="2622550"/>
            <a:ext cx="2514600" cy="44450"/>
          </a:xfrm>
          <a:prstGeom prst="lightningBolt">
            <a:avLst/>
          </a:prstGeom>
          <a:solidFill>
            <a:srgbClr val="A071FF"/>
          </a:solidFill>
          <a:ln>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5" name="Lightning Bolt 44"/>
          <p:cNvSpPr/>
          <p:nvPr/>
        </p:nvSpPr>
        <p:spPr>
          <a:xfrm flipH="1" flipV="1">
            <a:off x="5891213" y="3082925"/>
            <a:ext cx="1347787" cy="46038"/>
          </a:xfrm>
          <a:prstGeom prst="lightningBolt">
            <a:avLst/>
          </a:prstGeom>
          <a:solidFill>
            <a:srgbClr val="A071FF"/>
          </a:solidFill>
          <a:ln>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6" name="Lightning Bolt 45"/>
          <p:cNvSpPr/>
          <p:nvPr/>
        </p:nvSpPr>
        <p:spPr>
          <a:xfrm rot="19934124" flipH="1" flipV="1">
            <a:off x="4592638" y="4248150"/>
            <a:ext cx="2514600" cy="46038"/>
          </a:xfrm>
          <a:prstGeom prst="lightningBolt">
            <a:avLst/>
          </a:prstGeom>
          <a:solidFill>
            <a:srgbClr val="A071FF"/>
          </a:solidFill>
          <a:ln>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8" name="Lightning Bolt 47"/>
          <p:cNvSpPr/>
          <p:nvPr/>
        </p:nvSpPr>
        <p:spPr>
          <a:xfrm rot="20297959" flipH="1" flipV="1">
            <a:off x="5900738" y="4071938"/>
            <a:ext cx="1347787" cy="46037"/>
          </a:xfrm>
          <a:prstGeom prst="lightningBolt">
            <a:avLst/>
          </a:prstGeom>
          <a:solidFill>
            <a:srgbClr val="A071FF"/>
          </a:solidFill>
          <a:ln>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9" name="Lightning Bolt 48"/>
          <p:cNvSpPr/>
          <p:nvPr/>
        </p:nvSpPr>
        <p:spPr>
          <a:xfrm rot="203903" flipH="1" flipV="1">
            <a:off x="3836988" y="3241675"/>
            <a:ext cx="3290887" cy="44450"/>
          </a:xfrm>
          <a:prstGeom prst="lightningBolt">
            <a:avLst/>
          </a:prstGeom>
          <a:solidFill>
            <a:srgbClr val="A071FF"/>
          </a:solidFill>
          <a:ln>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0" name="Lightning Bolt 49"/>
          <p:cNvSpPr/>
          <p:nvPr/>
        </p:nvSpPr>
        <p:spPr>
          <a:xfrm rot="20877969" flipH="1" flipV="1">
            <a:off x="3482975" y="3916363"/>
            <a:ext cx="3757613" cy="46037"/>
          </a:xfrm>
          <a:prstGeom prst="lightningBolt">
            <a:avLst/>
          </a:prstGeom>
          <a:solidFill>
            <a:srgbClr val="A071FF"/>
          </a:solidFill>
          <a:ln>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1" name="Lightning Bolt 50"/>
          <p:cNvSpPr/>
          <p:nvPr/>
        </p:nvSpPr>
        <p:spPr>
          <a:xfrm rot="21186071" flipH="1" flipV="1">
            <a:off x="4665663" y="3587750"/>
            <a:ext cx="2514600" cy="46038"/>
          </a:xfrm>
          <a:prstGeom prst="lightningBolt">
            <a:avLst/>
          </a:prstGeom>
          <a:solidFill>
            <a:srgbClr val="A071FF"/>
          </a:solidFill>
          <a:ln>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2" name="Lightning Bolt 51"/>
          <p:cNvSpPr/>
          <p:nvPr/>
        </p:nvSpPr>
        <p:spPr>
          <a:xfrm rot="21186071" flipH="1" flipV="1">
            <a:off x="4794250" y="3503613"/>
            <a:ext cx="2514600" cy="46037"/>
          </a:xfrm>
          <a:prstGeom prst="lightningBolt">
            <a:avLst/>
          </a:prstGeom>
          <a:solidFill>
            <a:srgbClr val="A071FF"/>
          </a:solidFill>
          <a:ln>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3" name="Lightning Bolt 52"/>
          <p:cNvSpPr/>
          <p:nvPr/>
        </p:nvSpPr>
        <p:spPr>
          <a:xfrm rot="20076868" flipH="1" flipV="1">
            <a:off x="5826125" y="3967163"/>
            <a:ext cx="1555750" cy="44450"/>
          </a:xfrm>
          <a:prstGeom prst="lightningBolt">
            <a:avLst/>
          </a:prstGeom>
          <a:ln>
            <a:prstDash val="sysDash"/>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a:p>
        </p:txBody>
      </p:sp>
      <p:sp>
        <p:nvSpPr>
          <p:cNvPr id="54" name="Lightning Bolt 53"/>
          <p:cNvSpPr/>
          <p:nvPr/>
        </p:nvSpPr>
        <p:spPr>
          <a:xfrm rot="21161084" flipH="1">
            <a:off x="4787900" y="3425825"/>
            <a:ext cx="2514600" cy="46038"/>
          </a:xfrm>
          <a:prstGeom prst="lightningBolt">
            <a:avLst/>
          </a:prstGeom>
          <a:solidFill>
            <a:srgbClr val="00B050"/>
          </a:solidFill>
          <a:ln>
            <a:solidFill>
              <a:srgbClr val="00B05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a:p>
        </p:txBody>
      </p:sp>
      <p:sp>
        <p:nvSpPr>
          <p:cNvPr id="55" name="Lightning Bolt 54"/>
          <p:cNvSpPr/>
          <p:nvPr/>
        </p:nvSpPr>
        <p:spPr>
          <a:xfrm rot="20297959" flipH="1" flipV="1">
            <a:off x="5937250" y="4052888"/>
            <a:ext cx="1347788" cy="46037"/>
          </a:xfrm>
          <a:prstGeom prst="lightningBolt">
            <a:avLst/>
          </a:prstGeom>
          <a:solidFill>
            <a:srgbClr val="00B050"/>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6" name="Picture 5" descr="C:\Documents and Settings\George\Desktop\Large%20Image.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20760540">
            <a:off x="5747410" y="4541494"/>
            <a:ext cx="609600" cy="342900"/>
          </a:xfrm>
          <a:prstGeom prst="rect">
            <a:avLst/>
          </a:prstGeom>
          <a:noFill/>
          <a:ln w="9525">
            <a:noFill/>
            <a:miter lim="800000"/>
            <a:headEnd/>
            <a:tailEnd/>
          </a:ln>
        </p:spPr>
      </p:pic>
      <p:sp>
        <p:nvSpPr>
          <p:cNvPr id="57" name="Lightning Bolt 56"/>
          <p:cNvSpPr/>
          <p:nvPr/>
        </p:nvSpPr>
        <p:spPr>
          <a:xfrm rot="20297959" flipH="1" flipV="1">
            <a:off x="4475191" y="4284711"/>
            <a:ext cx="3188188" cy="87446"/>
          </a:xfrm>
          <a:prstGeom prst="lightningBolt">
            <a:avLst/>
          </a:prstGeom>
          <a:solidFill>
            <a:srgbClr val="00B050"/>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0" name="Rounded Rectangle 39"/>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41" name="Rounded Rectangle 40"/>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43" name="Rounded Rectangle 42"/>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47" name="Rounded Rectangle 46"/>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
        <p:nvSpPr>
          <p:cNvPr id="58" name="Lightning Bolt 57"/>
          <p:cNvSpPr/>
          <p:nvPr/>
        </p:nvSpPr>
        <p:spPr>
          <a:xfrm rot="464517">
            <a:off x="5800342" y="4381284"/>
            <a:ext cx="203250" cy="254385"/>
          </a:xfrm>
          <a:prstGeom prst="lightningBolt">
            <a:avLst/>
          </a:prstGeom>
          <a:solidFill>
            <a:srgbClr val="FFC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9" name="Lightning Bolt 58"/>
          <p:cNvSpPr/>
          <p:nvPr/>
        </p:nvSpPr>
        <p:spPr>
          <a:xfrm rot="20749439">
            <a:off x="4624270" y="4794643"/>
            <a:ext cx="467731" cy="177829"/>
          </a:xfrm>
          <a:prstGeom prst="lightningBolt">
            <a:avLst/>
          </a:prstGeom>
          <a:solidFill>
            <a:srgbClr val="FFC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4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46"/>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48"/>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44"/>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53"/>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3">
                                            <p:txEl>
                                              <p:pRg st="8" end="8"/>
                                            </p:txEl>
                                          </p:spTgt>
                                        </p:tgtEl>
                                        <p:attrNameLst>
                                          <p:attrName>style.visibility</p:attrName>
                                        </p:attrNameLst>
                                      </p:cBhvr>
                                      <p:to>
                                        <p:strVal val="visible"/>
                                      </p:to>
                                    </p:set>
                                  </p:childTnLst>
                                </p:cTn>
                              </p:par>
                              <p:par>
                                <p:cTn id="79" presetID="1" presetClass="exit"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par>
                                <p:cTn id="85" presetID="1" presetClass="entr" presetSubtype="0" fill="hold" grpId="0" nodeType="withEffect">
                                  <p:stCondLst>
                                    <p:cond delay="100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nodeType="clickEffect">
                                  <p:stCondLst>
                                    <p:cond delay="0"/>
                                  </p:stCondLst>
                                  <p:childTnLst>
                                    <p:animMotion origin="layout" path="M 4.44444E-6 1.48148E-6 L -0.09514 0.02384 " pathEditMode="relative" rAng="0" ptsTypes="AA">
                                      <p:cBhvr>
                                        <p:cTn id="90" dur="2000" fill="hold"/>
                                        <p:tgtEl>
                                          <p:spTgt spid="56"/>
                                        </p:tgtEl>
                                        <p:attrNameLst>
                                          <p:attrName>ppt_x</p:attrName>
                                          <p:attrName>ppt_y</p:attrName>
                                        </p:attrNameLst>
                                      </p:cBhvr>
                                      <p:rCtr x="-4757" y="1181"/>
                                    </p:animMotion>
                                  </p:childTnLst>
                                </p:cTn>
                              </p:par>
                              <p:par>
                                <p:cTn id="91" presetID="1" presetClass="exit" presetSubtype="0" fill="hold" grpId="1" nodeType="withEffect">
                                  <p:stCondLst>
                                    <p:cond delay="1000"/>
                                  </p:stCondLst>
                                  <p:childTnLst>
                                    <p:set>
                                      <p:cBhvr>
                                        <p:cTn id="92" dur="1" fill="hold">
                                          <p:stCondLst>
                                            <p:cond delay="0"/>
                                          </p:stCondLst>
                                        </p:cTn>
                                        <p:tgtEl>
                                          <p:spTgt spid="58"/>
                                        </p:tgtEl>
                                        <p:attrNameLst>
                                          <p:attrName>style.visibility</p:attrName>
                                        </p:attrNameLst>
                                      </p:cBhvr>
                                      <p:to>
                                        <p:strVal val="hidden"/>
                                      </p:to>
                                    </p:set>
                                  </p:childTnLst>
                                </p:cTn>
                              </p:par>
                            </p:childTnLst>
                          </p:cTn>
                        </p:par>
                        <p:par>
                          <p:cTn id="93" fill="hold">
                            <p:stCondLst>
                              <p:cond delay="2000"/>
                            </p:stCondLst>
                            <p:childTnLst>
                              <p:par>
                                <p:cTn id="94" presetID="9" presetClass="exit" presetSubtype="0" fill="hold" grpId="1" nodeType="afterEffect">
                                  <p:stCondLst>
                                    <p:cond delay="0"/>
                                  </p:stCondLst>
                                  <p:childTnLst>
                                    <p:animEffect transition="out" filter="dissolve">
                                      <p:cBhvr>
                                        <p:cTn id="95" dur="500"/>
                                        <p:tgtEl>
                                          <p:spTgt spid="55"/>
                                        </p:tgtEl>
                                      </p:cBhvr>
                                    </p:animEffect>
                                    <p:set>
                                      <p:cBhvr>
                                        <p:cTn id="96" dur="1" fill="hold">
                                          <p:stCondLst>
                                            <p:cond delay="499"/>
                                          </p:stCondLst>
                                        </p:cTn>
                                        <p:tgtEl>
                                          <p:spTgt spid="55"/>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
                                            <p:txEl>
                                              <p:pRg st="10" end="10"/>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animBg="1"/>
      <p:bldP spid="36" grpId="0" animBg="1"/>
      <p:bldP spid="36" grpId="1" animBg="1"/>
      <p:bldP spid="42" grpId="0" animBg="1"/>
      <p:bldP spid="42" grpId="1" animBg="1"/>
      <p:bldP spid="44" grpId="0" animBg="1"/>
      <p:bldP spid="44" grpId="1" animBg="1"/>
      <p:bldP spid="45" grpId="0" animBg="1"/>
      <p:bldP spid="45" grpId="1" animBg="1"/>
      <p:bldP spid="46" grpId="0" animBg="1"/>
      <p:bldP spid="46" grpId="1" animBg="1"/>
      <p:bldP spid="48" grpId="0" animBg="1"/>
      <p:bldP spid="48" grpId="1" animBg="1"/>
      <p:bldP spid="49" grpId="0" animBg="1"/>
      <p:bldP spid="50" grpId="0" animBg="1"/>
      <p:bldP spid="51" grpId="0" animBg="1"/>
      <p:bldP spid="52" grpId="0" animBg="1"/>
      <p:bldP spid="53" grpId="0" animBg="1"/>
      <p:bldP spid="53" grpId="1" animBg="1"/>
      <p:bldP spid="54" grpId="0" animBg="1"/>
      <p:bldP spid="55" grpId="0" animBg="1"/>
      <p:bldP spid="55" grpId="1" animBg="1"/>
      <p:bldP spid="57" grpId="0" animBg="1"/>
      <p:bldP spid="58" grpId="0" animBg="1"/>
      <p:bldP spid="58" grpId="1"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title"/>
          </p:nvPr>
        </p:nvSpPr>
        <p:spPr/>
        <p:txBody>
          <a:bodyPr/>
          <a:lstStyle/>
          <a:p>
            <a:pPr eaLnBrk="1" hangingPunct="1"/>
            <a:r>
              <a:rPr kumimoji="1" lang="en-GB" smtClean="0"/>
              <a:t>Design Factors</a:t>
            </a:r>
          </a:p>
        </p:txBody>
      </p:sp>
      <p:sp>
        <p:nvSpPr>
          <p:cNvPr id="39943" name="Rectangle 7"/>
          <p:cNvSpPr>
            <a:spLocks noGrp="1" noChangeArrowheads="1"/>
          </p:cNvSpPr>
          <p:nvPr>
            <p:ph type="body" idx="1"/>
          </p:nvPr>
        </p:nvSpPr>
        <p:spPr>
          <a:xfrm>
            <a:off x="381000" y="1219200"/>
            <a:ext cx="8610600" cy="1600200"/>
          </a:xfrm>
        </p:spPr>
        <p:txBody>
          <a:bodyPr/>
          <a:lstStyle/>
          <a:p>
            <a:pPr eaLnBrk="1" hangingPunct="1">
              <a:lnSpc>
                <a:spcPct val="90000"/>
              </a:lnSpc>
              <a:buFont typeface="Wingdings" pitchFamily="2" charset="2"/>
              <a:buNone/>
              <a:defRPr/>
            </a:pPr>
            <a:r>
              <a:rPr kumimoji="1" lang="en-US" sz="1800" dirty="0" smtClean="0">
                <a:latin typeface="+mj-lt"/>
              </a:rPr>
              <a:t>When designing a mobile phone network, we need to take into account:</a:t>
            </a:r>
          </a:p>
          <a:p>
            <a:pPr lvl="1" eaLnBrk="1" hangingPunct="1">
              <a:lnSpc>
                <a:spcPct val="90000"/>
              </a:lnSpc>
              <a:buFont typeface="Wingdings" pitchFamily="2" charset="2"/>
              <a:buChar char="l"/>
              <a:defRPr/>
            </a:pPr>
            <a:r>
              <a:rPr kumimoji="1" lang="en-US" sz="1600" dirty="0" smtClean="0">
                <a:latin typeface="+mj-lt"/>
              </a:rPr>
              <a:t>Geography - </a:t>
            </a:r>
            <a:r>
              <a:rPr kumimoji="1" lang="en-US" sz="1600" b="1" dirty="0" smtClean="0">
                <a:latin typeface="+mj-lt"/>
              </a:rPr>
              <a:t>Propagation effects </a:t>
            </a:r>
            <a:r>
              <a:rPr kumimoji="1" lang="en-US" sz="1600" dirty="0" smtClean="0">
                <a:latin typeface="+mj-lt"/>
              </a:rPr>
              <a:t>(difficult to predict. Often using Okumura/</a:t>
            </a:r>
            <a:r>
              <a:rPr kumimoji="1" lang="en-US" sz="1600" dirty="0" err="1" smtClean="0">
                <a:latin typeface="+mj-lt"/>
              </a:rPr>
              <a:t>Hata</a:t>
            </a:r>
            <a:r>
              <a:rPr kumimoji="1" lang="en-US" sz="1600" dirty="0" smtClean="0">
                <a:latin typeface="+mj-lt"/>
              </a:rPr>
              <a:t> model for path loss)</a:t>
            </a:r>
          </a:p>
          <a:p>
            <a:pPr lvl="1" eaLnBrk="1" hangingPunct="1">
              <a:lnSpc>
                <a:spcPct val="90000"/>
              </a:lnSpc>
              <a:buFont typeface="Wingdings" pitchFamily="2" charset="2"/>
              <a:buChar char="l"/>
              <a:defRPr/>
            </a:pPr>
            <a:r>
              <a:rPr kumimoji="1" lang="en-US" sz="1600" dirty="0" smtClean="0">
                <a:latin typeface="+mj-lt"/>
              </a:rPr>
              <a:t>desired maximum transmit </a:t>
            </a:r>
            <a:r>
              <a:rPr kumimoji="1" lang="en-US" sz="1600" b="1" dirty="0" smtClean="0">
                <a:latin typeface="+mj-lt"/>
              </a:rPr>
              <a:t>power level</a:t>
            </a:r>
            <a:r>
              <a:rPr kumimoji="1" lang="en-US" sz="1600" dirty="0" smtClean="0">
                <a:latin typeface="+mj-lt"/>
              </a:rPr>
              <a:t> at BS and mobile units</a:t>
            </a:r>
          </a:p>
          <a:p>
            <a:pPr lvl="1" eaLnBrk="1" hangingPunct="1">
              <a:lnSpc>
                <a:spcPct val="90000"/>
              </a:lnSpc>
              <a:buFont typeface="Wingdings" pitchFamily="2" charset="2"/>
              <a:buChar char="l"/>
              <a:defRPr/>
            </a:pPr>
            <a:r>
              <a:rPr kumimoji="1" lang="en-US" sz="1600" dirty="0" smtClean="0">
                <a:latin typeface="+mj-lt"/>
              </a:rPr>
              <a:t>typical height of </a:t>
            </a:r>
            <a:r>
              <a:rPr kumimoji="1" lang="en-US" sz="1600" b="1" dirty="0" smtClean="0">
                <a:latin typeface="+mj-lt"/>
              </a:rPr>
              <a:t>mobile unit antennas</a:t>
            </a:r>
          </a:p>
          <a:p>
            <a:pPr lvl="1" eaLnBrk="1" hangingPunct="1">
              <a:lnSpc>
                <a:spcPct val="90000"/>
              </a:lnSpc>
              <a:buFont typeface="Wingdings" pitchFamily="2" charset="2"/>
              <a:buChar char="l"/>
              <a:defRPr/>
            </a:pPr>
            <a:r>
              <a:rPr kumimoji="1" lang="en-US" sz="1600" dirty="0" smtClean="0">
                <a:latin typeface="+mj-lt"/>
              </a:rPr>
              <a:t>available height of the </a:t>
            </a:r>
            <a:r>
              <a:rPr kumimoji="1" lang="en-US" sz="1600" b="1" dirty="0" smtClean="0">
                <a:latin typeface="+mj-lt"/>
              </a:rPr>
              <a:t>BS antenna</a:t>
            </a:r>
          </a:p>
        </p:txBody>
      </p:sp>
      <p:pic>
        <p:nvPicPr>
          <p:cNvPr id="25606" name="Picture 6"/>
          <p:cNvPicPr>
            <a:picLocks noChangeAspect="1" noChangeArrowheads="1"/>
          </p:cNvPicPr>
          <p:nvPr/>
        </p:nvPicPr>
        <p:blipFill>
          <a:blip r:embed="rId4" cstate="print"/>
          <a:srcRect/>
          <a:stretch>
            <a:fillRect/>
          </a:stretch>
        </p:blipFill>
        <p:spPr bwMode="auto">
          <a:xfrm>
            <a:off x="1678546" y="2971800"/>
            <a:ext cx="6017654" cy="3429000"/>
          </a:xfrm>
          <a:prstGeom prst="rect">
            <a:avLst/>
          </a:prstGeom>
          <a:ln>
            <a:noFill/>
          </a:ln>
          <a:effectLst>
            <a:softEdge rad="112500"/>
          </a:effectLst>
        </p:spPr>
      </p:pic>
      <p:sp>
        <p:nvSpPr>
          <p:cNvPr id="5" name="Rectangle 4"/>
          <p:cNvSpPr/>
          <p:nvPr/>
        </p:nvSpPr>
        <p:spPr>
          <a:xfrm>
            <a:off x="5584825" y="5876925"/>
            <a:ext cx="2681288" cy="461963"/>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GB" sz="1200" dirty="0"/>
              <a:t>Map of base stations around Greenwich</a:t>
            </a:r>
          </a:p>
          <a:p>
            <a:pPr>
              <a:defRPr/>
            </a:pPr>
            <a:r>
              <a:rPr lang="en-GB" sz="1200" dirty="0"/>
              <a:t>from http://www.sitefinder.ofcom.org.uk</a:t>
            </a:r>
          </a:p>
        </p:txBody>
      </p:sp>
      <p:sp>
        <p:nvSpPr>
          <p:cNvPr id="6" name="Rounded Rectangle 5"/>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7" name="Rounded Rectangle 6"/>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8" name="Rounded Rectangle 7"/>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9" name="Rounded Rectangle 8"/>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bwMode="auto">
          <a:xfrm>
            <a:off x="1524000" y="2819400"/>
            <a:ext cx="5943600" cy="6858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lstStyle/>
          <a:p>
            <a:pPr marL="273050" indent="-273050" algn="ctr">
              <a:spcBef>
                <a:spcPts val="600"/>
              </a:spcBef>
              <a:buClr>
                <a:schemeClr val="accent1"/>
              </a:buClr>
              <a:buSzPct val="76000"/>
              <a:defRPr/>
            </a:pPr>
            <a:r>
              <a:rPr lang="en-US" sz="4000" dirty="0">
                <a:latin typeface="Times New Roman" pitchFamily="18" charset="0"/>
                <a:cs typeface="Times New Roman" pitchFamily="18" charset="0"/>
              </a:rPr>
              <a:t>2</a:t>
            </a:r>
            <a:r>
              <a:rPr lang="en-US" sz="4000" baseline="30000" dirty="0">
                <a:latin typeface="Times New Roman" pitchFamily="18" charset="0"/>
                <a:cs typeface="Times New Roman" pitchFamily="18" charset="0"/>
              </a:rPr>
              <a:t>nd</a:t>
            </a:r>
            <a:r>
              <a:rPr lang="en-US" sz="4000" dirty="0">
                <a:latin typeface="Times New Roman" pitchFamily="18" charset="0"/>
                <a:cs typeface="Times New Roman" pitchFamily="18" charset="0"/>
              </a:rPr>
              <a:t> Gen.: Digital Networks</a:t>
            </a:r>
            <a:endParaRPr lang="en-US" sz="4800" dirty="0">
              <a:solidFill>
                <a:schemeClr val="tx2"/>
              </a:solidFill>
              <a:latin typeface="Times New Roman" pitchFamily="18" charset="0"/>
              <a:cs typeface="Times New Roman" pitchFamily="18" charset="0"/>
            </a:endParaRPr>
          </a:p>
        </p:txBody>
      </p:sp>
      <p:sp>
        <p:nvSpPr>
          <p:cNvPr id="4" name="TextBox 3"/>
          <p:cNvSpPr txBox="1"/>
          <p:nvPr/>
        </p:nvSpPr>
        <p:spPr>
          <a:xfrm>
            <a:off x="6705600" y="2362200"/>
            <a:ext cx="697627" cy="369332"/>
          </a:xfrm>
          <a:prstGeom prst="rect">
            <a:avLst/>
          </a:prstGeom>
          <a:noFill/>
        </p:spPr>
        <p:txBody>
          <a:bodyPr wrap="none">
            <a:spAutoFit/>
          </a:bodyPr>
          <a:lstStyle/>
          <a:p>
            <a:pPr>
              <a:defRPr/>
            </a:pPr>
            <a:r>
              <a:rPr lang="en-GB"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1991</a:t>
            </a:r>
          </a:p>
        </p:txBody>
      </p:sp>
      <p:sp>
        <p:nvSpPr>
          <p:cNvPr id="5" name="Rounded Rectangle 4"/>
          <p:cNvSpPr/>
          <p:nvPr/>
        </p:nvSpPr>
        <p:spPr>
          <a:xfrm>
            <a:off x="381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1-G</a:t>
            </a:r>
            <a:endParaRPr lang="en-GB" dirty="0"/>
          </a:p>
        </p:txBody>
      </p:sp>
      <p:sp>
        <p:nvSpPr>
          <p:cNvPr id="6" name="Rounded Rectangle 5"/>
          <p:cNvSpPr/>
          <p:nvPr/>
        </p:nvSpPr>
        <p:spPr>
          <a:xfrm>
            <a:off x="2476500" y="6400800"/>
            <a:ext cx="2019300" cy="304800"/>
          </a:xfrm>
          <a:prstGeom prst="round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smtClean="0"/>
              <a:t>2-G</a:t>
            </a:r>
            <a:endParaRPr lang="en-GB" dirty="0"/>
          </a:p>
        </p:txBody>
      </p:sp>
      <p:sp>
        <p:nvSpPr>
          <p:cNvPr id="7" name="Rounded Rectangle 6"/>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8" name="Rounded Rectangle 7"/>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lg47\Desktop\car-phones-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152400"/>
            <a:ext cx="5410200" cy="6346581"/>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C:\Users\lg47\Desktop\Movie_Phones__White_Heat_1949__Cagney__Car_Phone_01_.jp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116126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26"/>
                                        </p:tgtEl>
                                        <p:attrNameLst>
                                          <p:attrName>ppt_x</p:attrName>
                                        </p:attrNameLst>
                                      </p:cBhvr>
                                      <p:tavLst>
                                        <p:tav tm="0">
                                          <p:val>
                                            <p:strVal val="ppt_x"/>
                                          </p:val>
                                        </p:tav>
                                        <p:tav tm="100000">
                                          <p:val>
                                            <p:strVal val="ppt_x"/>
                                          </p:val>
                                        </p:tav>
                                      </p:tavLst>
                                    </p:anim>
                                    <p:anim calcmode="lin" valueType="num">
                                      <p:cBhvr additive="base">
                                        <p:cTn id="7" dur="500"/>
                                        <p:tgtEl>
                                          <p:spTgt spid="1026"/>
                                        </p:tgtEl>
                                        <p:attrNameLst>
                                          <p:attrName>ppt_y</p:attrName>
                                        </p:attrNameLst>
                                      </p:cBhvr>
                                      <p:tavLst>
                                        <p:tav tm="0">
                                          <p:val>
                                            <p:strVal val="ppt_y"/>
                                          </p:val>
                                        </p:tav>
                                        <p:tav tm="100000">
                                          <p:val>
                                            <p:strVal val="1+ppt_h/2"/>
                                          </p:val>
                                        </p:tav>
                                      </p:tavLst>
                                    </p:anim>
                                    <p:set>
                                      <p:cBhvr>
                                        <p:cTn id="8"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C:\Documents and Settings\George\Desktop\motorola-dynatac-8000x-3u8-460.jpg"/>
          <p:cNvPicPr>
            <a:picLocks noChangeAspect="1" noChangeArrowheads="1"/>
          </p:cNvPicPr>
          <p:nvPr/>
        </p:nvPicPr>
        <p:blipFill>
          <a:blip r:embed="rId5" cstate="print"/>
          <a:srcRect l="28424" r="27228"/>
          <a:stretch>
            <a:fillRect/>
          </a:stretch>
        </p:blipFill>
        <p:spPr bwMode="auto">
          <a:xfrm>
            <a:off x="6019800" y="77788"/>
            <a:ext cx="609600" cy="1031875"/>
          </a:xfrm>
          <a:prstGeom prst="rect">
            <a:avLst/>
          </a:prstGeom>
          <a:noFill/>
          <a:ln w="9525">
            <a:noFill/>
            <a:miter lim="800000"/>
            <a:headEnd/>
            <a:tailEnd/>
          </a:ln>
        </p:spPr>
      </p:pic>
      <p:sp>
        <p:nvSpPr>
          <p:cNvPr id="37891" name="Rectangle 6"/>
          <p:cNvSpPr>
            <a:spLocks noGrp="1" noChangeArrowheads="1"/>
          </p:cNvSpPr>
          <p:nvPr>
            <p:ph type="title"/>
          </p:nvPr>
        </p:nvSpPr>
        <p:spPr/>
        <p:txBody>
          <a:bodyPr/>
          <a:lstStyle/>
          <a:p>
            <a:pPr eaLnBrk="1" hangingPunct="1"/>
            <a:r>
              <a:rPr kumimoji="1" lang="en-GB" smtClean="0"/>
              <a:t>             2</a:t>
            </a:r>
            <a:r>
              <a:rPr kumimoji="1" lang="en-GB" baseline="30000" smtClean="0"/>
              <a:t>nd</a:t>
            </a:r>
            <a:r>
              <a:rPr kumimoji="1" lang="en-GB" smtClean="0"/>
              <a:t> Gen </a:t>
            </a:r>
            <a:r>
              <a:rPr kumimoji="1" lang="en-GB" i="1" smtClean="0"/>
              <a:t>Vs.</a:t>
            </a:r>
            <a:r>
              <a:rPr kumimoji="1" lang="en-GB" smtClean="0"/>
              <a:t> 1</a:t>
            </a:r>
            <a:r>
              <a:rPr kumimoji="1" lang="en-GB" baseline="30000" smtClean="0"/>
              <a:t>st</a:t>
            </a:r>
            <a:r>
              <a:rPr kumimoji="1" lang="en-GB" smtClean="0"/>
              <a:t> Gen</a:t>
            </a:r>
          </a:p>
        </p:txBody>
      </p:sp>
      <p:sp>
        <p:nvSpPr>
          <p:cNvPr id="57351" name="Rectangle 7"/>
          <p:cNvSpPr>
            <a:spLocks noGrp="1" noChangeArrowheads="1"/>
          </p:cNvSpPr>
          <p:nvPr>
            <p:ph type="body" idx="1"/>
          </p:nvPr>
        </p:nvSpPr>
        <p:spPr>
          <a:xfrm>
            <a:off x="152400" y="2514600"/>
            <a:ext cx="5029200" cy="1371600"/>
          </a:xfrm>
        </p:spPr>
        <p:txBody>
          <a:bodyPr/>
          <a:lstStyle/>
          <a:p>
            <a:pPr marL="274638" lvl="1" indent="0" eaLnBrk="1" hangingPunct="1">
              <a:buNone/>
              <a:defRPr/>
            </a:pPr>
            <a:r>
              <a:rPr kumimoji="1" lang="en-US" sz="2400" dirty="0" smtClean="0">
                <a:latin typeface="+mj-lt"/>
                <a:ea typeface="ＭＳ Ｐゴシック" pitchFamily="34" charset="-128"/>
              </a:rPr>
              <a:t>Digital channels</a:t>
            </a:r>
          </a:p>
          <a:p>
            <a:pPr lvl="2" eaLnBrk="1" hangingPunct="1">
              <a:defRPr/>
            </a:pPr>
            <a:r>
              <a:rPr kumimoji="1" lang="en-US" dirty="0" smtClean="0">
                <a:latin typeface="+mj-lt"/>
                <a:ea typeface="ＭＳ Ｐゴシック" pitchFamily="34" charset="-128"/>
              </a:rPr>
              <a:t>encryption</a:t>
            </a:r>
          </a:p>
          <a:p>
            <a:pPr lvl="2" eaLnBrk="1" hangingPunct="1">
              <a:defRPr/>
            </a:pPr>
            <a:r>
              <a:rPr kumimoji="1" lang="en-US" dirty="0" smtClean="0">
                <a:latin typeface="+mj-lt"/>
                <a:ea typeface="ＭＳ Ｐゴシック" pitchFamily="34" charset="-128"/>
              </a:rPr>
              <a:t>error detection and correction</a:t>
            </a:r>
          </a:p>
        </p:txBody>
      </p:sp>
      <p:pic>
        <p:nvPicPr>
          <p:cNvPr id="43012" name="Picture 3"/>
          <p:cNvPicPr>
            <a:picLocks noChangeAspect="1"/>
          </p:cNvPicPr>
          <p:nvPr/>
        </p:nvPicPr>
        <p:blipFill>
          <a:blip r:embed="rId6" cstate="print"/>
          <a:srcRect/>
          <a:stretch>
            <a:fillRect/>
          </a:stretch>
        </p:blipFill>
        <p:spPr bwMode="auto">
          <a:xfrm>
            <a:off x="5791200" y="2133600"/>
            <a:ext cx="2617788" cy="1637148"/>
          </a:xfrm>
          <a:prstGeom prst="rect">
            <a:avLst/>
          </a:prstGeom>
          <a:ln>
            <a:noFill/>
          </a:ln>
          <a:effectLst>
            <a:softEdge rad="112500"/>
          </a:effectLst>
        </p:spPr>
      </p:pic>
      <p:pic>
        <p:nvPicPr>
          <p:cNvPr id="37894" name="Picture 4" descr="C:\Documents and Settings\George\Desktop\3210.jpg"/>
          <p:cNvPicPr>
            <a:picLocks noChangeAspect="1" noChangeArrowheads="1"/>
          </p:cNvPicPr>
          <p:nvPr/>
        </p:nvPicPr>
        <p:blipFill>
          <a:blip r:embed="rId7" cstate="print"/>
          <a:srcRect/>
          <a:stretch>
            <a:fillRect/>
          </a:stretch>
        </p:blipFill>
        <p:spPr bwMode="auto">
          <a:xfrm>
            <a:off x="1447800" y="381000"/>
            <a:ext cx="685800" cy="685800"/>
          </a:xfrm>
          <a:prstGeom prst="rect">
            <a:avLst/>
          </a:prstGeom>
          <a:noFill/>
          <a:ln w="9525">
            <a:noFill/>
            <a:miter lim="800000"/>
            <a:headEnd/>
            <a:tailEnd/>
          </a:ln>
        </p:spPr>
      </p:pic>
      <p:sp>
        <p:nvSpPr>
          <p:cNvPr id="8" name="Rounded Rectangle 7"/>
          <p:cNvSpPr/>
          <p:nvPr/>
        </p:nvSpPr>
        <p:spPr>
          <a:xfrm>
            <a:off x="381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1-G</a:t>
            </a:r>
            <a:endParaRPr lang="en-GB" dirty="0"/>
          </a:p>
        </p:txBody>
      </p:sp>
      <p:sp>
        <p:nvSpPr>
          <p:cNvPr id="9" name="Rounded Rectangle 8"/>
          <p:cNvSpPr/>
          <p:nvPr/>
        </p:nvSpPr>
        <p:spPr>
          <a:xfrm>
            <a:off x="2476500" y="6400800"/>
            <a:ext cx="2019300" cy="304800"/>
          </a:xfrm>
          <a:prstGeom prst="round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smtClean="0"/>
              <a:t>2-G</a:t>
            </a:r>
            <a:endParaRPr lang="en-GB" dirty="0"/>
          </a:p>
        </p:txBody>
      </p:sp>
      <p:sp>
        <p:nvSpPr>
          <p:cNvPr id="10" name="Rounded Rectangle 9"/>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11" name="Rounded Rectangle 10"/>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
        <p:nvSpPr>
          <p:cNvPr id="12" name="Rectangle 11"/>
          <p:cNvSpPr/>
          <p:nvPr/>
        </p:nvSpPr>
        <p:spPr>
          <a:xfrm>
            <a:off x="304800" y="1295400"/>
            <a:ext cx="2667000" cy="44985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dirty="0" smtClean="0">
                <a:latin typeface="+mj-lt"/>
              </a:rPr>
              <a:t>Higher data rate</a:t>
            </a:r>
            <a:endParaRPr lang="en-GB" sz="2400" dirty="0">
              <a:latin typeface="+mj-lt"/>
            </a:endParaRPr>
          </a:p>
        </p:txBody>
      </p:sp>
      <p:sp>
        <p:nvSpPr>
          <p:cNvPr id="13" name="Rectangle 12"/>
          <p:cNvSpPr/>
          <p:nvPr/>
        </p:nvSpPr>
        <p:spPr>
          <a:xfrm>
            <a:off x="3124200" y="1295400"/>
            <a:ext cx="2667000" cy="44985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dirty="0" smtClean="0">
                <a:latin typeface="+mj-lt"/>
              </a:rPr>
              <a:t>Greater capacity</a:t>
            </a:r>
            <a:endParaRPr lang="en-GB" sz="2400" dirty="0">
              <a:latin typeface="+mj-lt"/>
            </a:endParaRPr>
          </a:p>
        </p:txBody>
      </p:sp>
      <p:sp>
        <p:nvSpPr>
          <p:cNvPr id="14" name="Rectangle 13"/>
          <p:cNvSpPr/>
          <p:nvPr/>
        </p:nvSpPr>
        <p:spPr>
          <a:xfrm>
            <a:off x="5943600" y="1288055"/>
            <a:ext cx="2667000" cy="44985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dirty="0" smtClean="0">
                <a:latin typeface="+mj-lt"/>
              </a:rPr>
              <a:t>Better security</a:t>
            </a:r>
            <a:endParaRPr lang="en-GB" sz="2400" dirty="0">
              <a:latin typeface="+mj-lt"/>
            </a:endParaRPr>
          </a:p>
        </p:txBody>
      </p:sp>
      <p:sp>
        <p:nvSpPr>
          <p:cNvPr id="15" name="Rectangle 7"/>
          <p:cNvSpPr txBox="1">
            <a:spLocks noChangeArrowheads="1"/>
          </p:cNvSpPr>
          <p:nvPr/>
        </p:nvSpPr>
        <p:spPr bwMode="auto">
          <a:xfrm>
            <a:off x="152400" y="4191000"/>
            <a:ext cx="63246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274638" lvl="1" indent="0" eaLnBrk="1" hangingPunct="1">
              <a:buFont typeface="Wingdings 3" pitchFamily="18" charset="2"/>
              <a:buNone/>
              <a:defRPr/>
            </a:pPr>
            <a:r>
              <a:rPr kumimoji="1" lang="en-US" sz="2400" dirty="0" smtClean="0">
                <a:latin typeface="+mj-lt"/>
                <a:ea typeface="ＭＳ Ｐゴシック" pitchFamily="34" charset="-128"/>
              </a:rPr>
              <a:t>Shared channel access</a:t>
            </a:r>
          </a:p>
          <a:p>
            <a:pPr lvl="2" eaLnBrk="1" hangingPunct="1">
              <a:defRPr/>
            </a:pPr>
            <a:r>
              <a:rPr kumimoji="1" lang="en-US" b="1" dirty="0" smtClean="0">
                <a:latin typeface="+mj-lt"/>
                <a:ea typeface="ＭＳ Ｐゴシック" pitchFamily="34" charset="-128"/>
              </a:rPr>
              <a:t>T</a:t>
            </a:r>
            <a:r>
              <a:rPr kumimoji="1" lang="en-US" dirty="0" smtClean="0">
                <a:latin typeface="+mj-lt"/>
                <a:ea typeface="ＭＳ Ｐゴシック" pitchFamily="34" charset="-128"/>
              </a:rPr>
              <a:t>DMA	(</a:t>
            </a:r>
            <a:r>
              <a:rPr kumimoji="1" lang="en-US" b="1" dirty="0" smtClean="0">
                <a:latin typeface="+mj-lt"/>
                <a:ea typeface="ＭＳ Ｐゴシック" pitchFamily="34" charset="-128"/>
              </a:rPr>
              <a:t>Time</a:t>
            </a:r>
            <a:r>
              <a:rPr kumimoji="1" lang="en-US" dirty="0" smtClean="0">
                <a:latin typeface="+mj-lt"/>
                <a:ea typeface="ＭＳ Ｐゴシック" pitchFamily="34" charset="-128"/>
              </a:rPr>
              <a:t> division multiple access)</a:t>
            </a:r>
          </a:p>
          <a:p>
            <a:pPr lvl="2" eaLnBrk="1" hangingPunct="1">
              <a:defRPr/>
            </a:pPr>
            <a:r>
              <a:rPr kumimoji="1" lang="en-US" b="1" dirty="0" smtClean="0">
                <a:latin typeface="+mj-lt"/>
                <a:ea typeface="ＭＳ Ｐゴシック" pitchFamily="34" charset="-128"/>
              </a:rPr>
              <a:t>F</a:t>
            </a:r>
            <a:r>
              <a:rPr kumimoji="1" lang="en-US" dirty="0" smtClean="0">
                <a:latin typeface="+mj-lt"/>
                <a:ea typeface="ＭＳ Ｐゴシック" pitchFamily="34" charset="-128"/>
              </a:rPr>
              <a:t>DMA	(</a:t>
            </a:r>
            <a:r>
              <a:rPr kumimoji="1" lang="en-US" b="1" dirty="0" smtClean="0">
                <a:latin typeface="+mj-lt"/>
                <a:ea typeface="ＭＳ Ｐゴシック" pitchFamily="34" charset="-128"/>
              </a:rPr>
              <a:t>Frequency</a:t>
            </a:r>
            <a:r>
              <a:rPr kumimoji="1" lang="en-US" dirty="0" smtClean="0">
                <a:latin typeface="+mj-lt"/>
                <a:ea typeface="ＭＳ Ｐゴシック" pitchFamily="34" charset="-128"/>
              </a:rPr>
              <a:t> division …)</a:t>
            </a:r>
          </a:p>
          <a:p>
            <a:pPr lvl="2" eaLnBrk="1" hangingPunct="1">
              <a:defRPr/>
            </a:pPr>
            <a:r>
              <a:rPr kumimoji="1" lang="en-US" b="1" dirty="0" smtClean="0">
                <a:latin typeface="+mj-lt"/>
                <a:ea typeface="ＭＳ Ｐゴシック" pitchFamily="34" charset="-128"/>
              </a:rPr>
              <a:t>C</a:t>
            </a:r>
            <a:r>
              <a:rPr kumimoji="1" lang="en-US" dirty="0" smtClean="0">
                <a:latin typeface="+mj-lt"/>
                <a:ea typeface="ＭＳ Ｐゴシック" pitchFamily="34" charset="-128"/>
              </a:rPr>
              <a:t>DMA	(</a:t>
            </a:r>
            <a:r>
              <a:rPr kumimoji="1" lang="en-US" b="1" dirty="0" smtClean="0">
                <a:latin typeface="+mj-lt"/>
                <a:ea typeface="ＭＳ Ｐゴシック" pitchFamily="34" charset="-128"/>
              </a:rPr>
              <a:t>Code</a:t>
            </a:r>
            <a:r>
              <a:rPr kumimoji="1" lang="en-US" dirty="0" smtClean="0">
                <a:latin typeface="+mj-lt"/>
                <a:ea typeface="ＭＳ Ｐゴシック" pitchFamily="34" charset="-128"/>
              </a:rPr>
              <a:t> division …)</a:t>
            </a:r>
          </a:p>
        </p:txBody>
      </p:sp>
      <p:sp>
        <p:nvSpPr>
          <p:cNvPr id="3" name="TextBox 2"/>
          <p:cNvSpPr txBox="1"/>
          <p:nvPr/>
        </p:nvSpPr>
        <p:spPr>
          <a:xfrm>
            <a:off x="990600" y="2069068"/>
            <a:ext cx="1394934" cy="369332"/>
          </a:xfrm>
          <a:prstGeom prst="rect">
            <a:avLst/>
          </a:prstGeom>
          <a:noFill/>
        </p:spPr>
        <p:txBody>
          <a:bodyPr wrap="none" rtlCol="0">
            <a:spAutoFit/>
          </a:bodyPr>
          <a:lstStyle/>
          <a:p>
            <a:r>
              <a:rPr lang="en-GB" dirty="0" smtClean="0">
                <a:latin typeface="+mj-lt"/>
              </a:rPr>
              <a:t>Thanks to:</a:t>
            </a:r>
            <a:endParaRPr lang="en-GB" dirty="0">
              <a:latin typeface="+mj-lt"/>
            </a:endParaRPr>
          </a:p>
        </p:txBody>
      </p:sp>
      <p:pic>
        <p:nvPicPr>
          <p:cNvPr id="16" name="exampleWithEnglish1.wav">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8" cstate="print"/>
          <a:stretch>
            <a:fillRect/>
          </a:stretch>
        </p:blipFill>
        <p:spPr>
          <a:xfrm>
            <a:off x="7010400" y="4953000"/>
            <a:ext cx="762000" cy="762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3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3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0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16"/>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32450" fill="hold"/>
                                        <p:tgtEl>
                                          <p:spTgt spid="16"/>
                                        </p:tgtEl>
                                      </p:cBhvr>
                                    </p:cmd>
                                  </p:childTnLst>
                                </p:cTn>
                              </p:par>
                            </p:childTnLst>
                          </p:cTn>
                        </p:par>
                      </p:childTnLst>
                    </p:cTn>
                  </p:par>
                </p:childTnLst>
              </p:cTn>
              <p:nextCondLst>
                <p:cond evt="onClick" delay="0">
                  <p:tgtEl>
                    <p:spTgt spid="16"/>
                  </p:tgtEl>
                </p:cond>
              </p:nextCondLst>
            </p:seq>
            <p:audio>
              <p:cMediaNode>
                <p:cTn id="36" fill="hold" display="0">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bldLst>
      <p:bldP spid="57351" grpId="0" build="p"/>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GB" smtClean="0"/>
              <a:t>Two types of 2G</a:t>
            </a:r>
          </a:p>
        </p:txBody>
      </p:sp>
      <p:pic>
        <p:nvPicPr>
          <p:cNvPr id="38915" name="Picture 2" descr="C:\Documents and Settings\George\Desktop\220px-GSMLogo_svg.png"/>
          <p:cNvPicPr>
            <a:picLocks noChangeAspect="1" noChangeArrowheads="1"/>
          </p:cNvPicPr>
          <p:nvPr/>
        </p:nvPicPr>
        <p:blipFill>
          <a:blip r:embed="rId2" cstate="print"/>
          <a:srcRect/>
          <a:stretch>
            <a:fillRect/>
          </a:stretch>
        </p:blipFill>
        <p:spPr bwMode="auto">
          <a:xfrm>
            <a:off x="5715000" y="1676400"/>
            <a:ext cx="1597025" cy="914400"/>
          </a:xfrm>
          <a:prstGeom prst="rect">
            <a:avLst/>
          </a:prstGeom>
          <a:noFill/>
          <a:ln w="9525">
            <a:noFill/>
            <a:miter lim="800000"/>
            <a:headEnd/>
            <a:tailEnd/>
          </a:ln>
        </p:spPr>
      </p:pic>
      <p:cxnSp>
        <p:nvCxnSpPr>
          <p:cNvPr id="10" name="Straight Connector 9"/>
          <p:cNvCxnSpPr/>
          <p:nvPr/>
        </p:nvCxnSpPr>
        <p:spPr>
          <a:xfrm>
            <a:off x="4419600" y="1905000"/>
            <a:ext cx="0" cy="40386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29200" y="3142089"/>
            <a:ext cx="3429000" cy="2862322"/>
          </a:xfrm>
          <a:prstGeom prst="rect">
            <a:avLst/>
          </a:prstGeom>
          <a:noFill/>
        </p:spPr>
        <p:txBody>
          <a:bodyPr wrap="square">
            <a:spAutoFit/>
          </a:bodyPr>
          <a:lstStyle/>
          <a:p>
            <a:pPr marL="273050" indent="-273050">
              <a:spcBef>
                <a:spcPts val="600"/>
              </a:spcBef>
              <a:buClr>
                <a:schemeClr val="accent1"/>
              </a:buClr>
              <a:buSzPct val="76000"/>
              <a:defRPr/>
            </a:pPr>
            <a:r>
              <a:rPr lang="en-GB" sz="1600" dirty="0" smtClean="0">
                <a:latin typeface="+mj-lt"/>
              </a:rPr>
              <a:t>Uses </a:t>
            </a:r>
            <a:r>
              <a:rPr lang="en-GB" sz="1600" dirty="0">
                <a:latin typeface="+mj-lt"/>
              </a:rPr>
              <a:t>FDMA, </a:t>
            </a:r>
            <a:r>
              <a:rPr lang="en-GB" sz="1600" dirty="0" smtClean="0">
                <a:latin typeface="+mj-lt"/>
              </a:rPr>
              <a:t>TDMA</a:t>
            </a:r>
            <a:endParaRPr lang="en-GB" sz="1600" dirty="0">
              <a:latin typeface="+mj-lt"/>
            </a:endParaRPr>
          </a:p>
          <a:p>
            <a:pPr>
              <a:defRPr/>
            </a:pPr>
            <a:endParaRPr lang="en-GB" sz="1600" dirty="0">
              <a:latin typeface="+mj-lt"/>
            </a:endParaRPr>
          </a:p>
          <a:p>
            <a:pPr>
              <a:defRPr/>
            </a:pPr>
            <a:r>
              <a:rPr lang="en-GB" sz="1600" dirty="0">
                <a:latin typeface="+mj-lt"/>
              </a:rPr>
              <a:t>Many more </a:t>
            </a:r>
            <a:r>
              <a:rPr lang="en-GB" sz="1600" dirty="0" smtClean="0">
                <a:latin typeface="+mj-lt"/>
              </a:rPr>
              <a:t>subscribers.</a:t>
            </a:r>
            <a:endParaRPr lang="en-GB" sz="1600" dirty="0">
              <a:latin typeface="+mj-lt"/>
            </a:endParaRPr>
          </a:p>
          <a:p>
            <a:pPr>
              <a:defRPr/>
            </a:pPr>
            <a:r>
              <a:rPr lang="en-GB" sz="1600" dirty="0">
                <a:latin typeface="+mj-lt"/>
              </a:rPr>
              <a:t>Covers the whole world, so</a:t>
            </a:r>
          </a:p>
          <a:p>
            <a:pPr>
              <a:defRPr/>
            </a:pPr>
            <a:r>
              <a:rPr lang="en-GB" sz="1600" dirty="0">
                <a:latin typeface="+mj-lt"/>
              </a:rPr>
              <a:t>roaming not an issue</a:t>
            </a:r>
          </a:p>
          <a:p>
            <a:pPr>
              <a:defRPr/>
            </a:pPr>
            <a:endParaRPr lang="en-GB" sz="1600" dirty="0">
              <a:latin typeface="+mj-lt"/>
            </a:endParaRPr>
          </a:p>
          <a:p>
            <a:pPr>
              <a:defRPr/>
            </a:pPr>
            <a:r>
              <a:rPr lang="en-GB" sz="1600" dirty="0">
                <a:latin typeface="+mj-lt"/>
              </a:rPr>
              <a:t>But more interference</a:t>
            </a:r>
          </a:p>
          <a:p>
            <a:pPr>
              <a:defRPr/>
            </a:pPr>
            <a:r>
              <a:rPr lang="en-GB" sz="1600" dirty="0">
                <a:latin typeface="+mj-lt"/>
              </a:rPr>
              <a:t>and cells limited to 120 </a:t>
            </a:r>
            <a:r>
              <a:rPr lang="en-GB" sz="1600" dirty="0" smtClean="0">
                <a:latin typeface="+mj-lt"/>
              </a:rPr>
              <a:t>km</a:t>
            </a:r>
          </a:p>
          <a:p>
            <a:pPr>
              <a:defRPr/>
            </a:pPr>
            <a:endParaRPr lang="en-GB" sz="1600" dirty="0">
              <a:latin typeface="+mj-lt"/>
            </a:endParaRPr>
          </a:p>
          <a:p>
            <a:pPr>
              <a:defRPr/>
            </a:pPr>
            <a:r>
              <a:rPr kumimoji="1" lang="en-US" dirty="0" smtClean="0">
                <a:latin typeface="+mj-lt"/>
              </a:rPr>
              <a:t>Introduced </a:t>
            </a:r>
            <a:r>
              <a:rPr kumimoji="1" lang="en-US" sz="2000" dirty="0" smtClean="0">
                <a:latin typeface="+mj-lt"/>
              </a:rPr>
              <a:t>SMS </a:t>
            </a:r>
            <a:r>
              <a:rPr kumimoji="1" lang="en-US" sz="2000" dirty="0">
                <a:latin typeface="+mj-lt"/>
              </a:rPr>
              <a:t>messages</a:t>
            </a:r>
          </a:p>
          <a:p>
            <a:pPr>
              <a:defRPr/>
            </a:pPr>
            <a:endParaRPr lang="en-GB" sz="1600" dirty="0">
              <a:latin typeface="+mj-lt"/>
            </a:endParaRPr>
          </a:p>
        </p:txBody>
      </p:sp>
      <p:sp>
        <p:nvSpPr>
          <p:cNvPr id="8" name="Rounded Rectangle 7"/>
          <p:cNvSpPr/>
          <p:nvPr/>
        </p:nvSpPr>
        <p:spPr>
          <a:xfrm>
            <a:off x="381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1-G</a:t>
            </a:r>
            <a:endParaRPr lang="en-GB" dirty="0"/>
          </a:p>
        </p:txBody>
      </p:sp>
      <p:sp>
        <p:nvSpPr>
          <p:cNvPr id="9" name="Rounded Rectangle 8"/>
          <p:cNvSpPr/>
          <p:nvPr/>
        </p:nvSpPr>
        <p:spPr>
          <a:xfrm>
            <a:off x="2476500" y="6400800"/>
            <a:ext cx="2019300" cy="304800"/>
          </a:xfrm>
          <a:prstGeom prst="round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smtClean="0"/>
              <a:t>2-G</a:t>
            </a:r>
            <a:endParaRPr lang="en-GB" dirty="0"/>
          </a:p>
        </p:txBody>
      </p:sp>
      <p:sp>
        <p:nvSpPr>
          <p:cNvPr id="12" name="Rounded Rectangle 11"/>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13" name="Rounded Rectangle 12"/>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pic>
        <p:nvPicPr>
          <p:cNvPr id="14" name="Picture 3" descr="C:\Documents and Settings\George\Desktop\untitled.bmp"/>
          <p:cNvPicPr>
            <a:picLocks noChangeAspect="1" noChangeArrowheads="1"/>
          </p:cNvPicPr>
          <p:nvPr/>
        </p:nvPicPr>
        <p:blipFill>
          <a:blip r:embed="rId3" cstate="print"/>
          <a:srcRect t="21739" b="21739"/>
          <a:stretch>
            <a:fillRect/>
          </a:stretch>
        </p:blipFill>
        <p:spPr bwMode="auto">
          <a:xfrm>
            <a:off x="1371600" y="1752600"/>
            <a:ext cx="1752600" cy="990600"/>
          </a:xfrm>
          <a:prstGeom prst="rect">
            <a:avLst/>
          </a:prstGeom>
          <a:noFill/>
          <a:ln w="9525">
            <a:noFill/>
            <a:miter lim="800000"/>
            <a:headEnd/>
            <a:tailEnd/>
          </a:ln>
        </p:spPr>
      </p:pic>
      <p:sp>
        <p:nvSpPr>
          <p:cNvPr id="15" name="TextBox 11"/>
          <p:cNvSpPr txBox="1">
            <a:spLocks noChangeArrowheads="1"/>
          </p:cNvSpPr>
          <p:nvPr/>
        </p:nvSpPr>
        <p:spPr bwMode="auto">
          <a:xfrm>
            <a:off x="381000" y="2971800"/>
            <a:ext cx="3810000" cy="3046988"/>
          </a:xfrm>
          <a:prstGeom prst="rect">
            <a:avLst/>
          </a:prstGeom>
          <a:noFill/>
          <a:ln w="9525">
            <a:noFill/>
            <a:miter lim="800000"/>
            <a:headEnd/>
            <a:tailEnd/>
          </a:ln>
        </p:spPr>
        <p:txBody>
          <a:bodyPr>
            <a:spAutoFit/>
          </a:bodyPr>
          <a:lstStyle/>
          <a:p>
            <a:r>
              <a:rPr lang="en-GB" sz="1600" dirty="0">
                <a:latin typeface="+mj-lt"/>
              </a:rPr>
              <a:t>Uses CDMA</a:t>
            </a:r>
          </a:p>
          <a:p>
            <a:endParaRPr lang="en-GB" sz="1600" dirty="0" smtClean="0">
              <a:latin typeface="+mj-lt"/>
            </a:endParaRPr>
          </a:p>
          <a:p>
            <a:r>
              <a:rPr lang="en-GB" sz="1600" dirty="0" smtClean="0">
                <a:latin typeface="+mj-lt"/>
              </a:rPr>
              <a:t>Great </a:t>
            </a:r>
            <a:r>
              <a:rPr lang="en-GB" sz="1600" dirty="0">
                <a:latin typeface="+mj-lt"/>
              </a:rPr>
              <a:t>capacity</a:t>
            </a:r>
          </a:p>
          <a:p>
            <a:r>
              <a:rPr lang="en-GB" sz="1600" dirty="0">
                <a:latin typeface="+mj-lt"/>
              </a:rPr>
              <a:t>Very large cell sizes</a:t>
            </a:r>
          </a:p>
          <a:p>
            <a:r>
              <a:rPr lang="en-GB" sz="1600" dirty="0">
                <a:latin typeface="+mj-lt"/>
              </a:rPr>
              <a:t>Even low signal is enough for good quality</a:t>
            </a:r>
          </a:p>
          <a:p>
            <a:r>
              <a:rPr lang="en-GB" sz="1600" dirty="0">
                <a:latin typeface="+mj-lt"/>
              </a:rPr>
              <a:t>Dropped calls less likely</a:t>
            </a:r>
          </a:p>
          <a:p>
            <a:endParaRPr lang="en-GB" sz="1600" dirty="0">
              <a:latin typeface="+mj-lt"/>
            </a:endParaRPr>
          </a:p>
          <a:p>
            <a:r>
              <a:rPr lang="en-GB" sz="1600" dirty="0">
                <a:latin typeface="+mj-lt"/>
              </a:rPr>
              <a:t>But monopoly of a single company bars new entrants in market</a:t>
            </a:r>
          </a:p>
          <a:p>
            <a:endParaRPr lang="en-GB" sz="1600" dirty="0">
              <a:latin typeface="+mj-lt"/>
            </a:endParaRPr>
          </a:p>
          <a:p>
            <a:r>
              <a:rPr lang="en-GB" sz="1600" dirty="0" smtClean="0">
                <a:latin typeface="+mj-lt"/>
              </a:rPr>
              <a:t>Few </a:t>
            </a:r>
            <a:r>
              <a:rPr lang="en-GB" sz="1600" dirty="0">
                <a:latin typeface="+mj-lt"/>
              </a:rPr>
              <a:t>subscribers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GB" sz="4000" b="1" smtClean="0"/>
              <a:t>S</a:t>
            </a:r>
            <a:r>
              <a:rPr lang="en-GB" smtClean="0"/>
              <a:t>hort </a:t>
            </a:r>
            <a:r>
              <a:rPr lang="en-GB" sz="4000" b="1" smtClean="0"/>
              <a:t>M</a:t>
            </a:r>
            <a:r>
              <a:rPr lang="en-GB" smtClean="0"/>
              <a:t>essage </a:t>
            </a:r>
            <a:r>
              <a:rPr lang="en-GB" sz="4000" b="1" smtClean="0"/>
              <a:t>S</a:t>
            </a:r>
            <a:r>
              <a:rPr lang="en-GB" smtClean="0"/>
              <a:t>ervice</a:t>
            </a:r>
          </a:p>
        </p:txBody>
      </p:sp>
      <p:sp>
        <p:nvSpPr>
          <p:cNvPr id="3" name="Content Placeholder 2"/>
          <p:cNvSpPr>
            <a:spLocks noGrp="1"/>
          </p:cNvSpPr>
          <p:nvPr>
            <p:ph sz="quarter" idx="1"/>
          </p:nvPr>
        </p:nvSpPr>
        <p:spPr>
          <a:xfrm>
            <a:off x="228600" y="1219200"/>
            <a:ext cx="4343400" cy="5257800"/>
          </a:xfrm>
        </p:spPr>
        <p:txBody>
          <a:bodyPr/>
          <a:lstStyle/>
          <a:p>
            <a:pPr>
              <a:buFont typeface="Wingdings 3" pitchFamily="18" charset="2"/>
              <a:buNone/>
            </a:pPr>
            <a:r>
              <a:rPr lang="en-GB" sz="1600" dirty="0" smtClean="0">
                <a:latin typeface="+mj-lt"/>
              </a:rPr>
              <a:t>Introduced as part of the GSM standard</a:t>
            </a:r>
          </a:p>
          <a:p>
            <a:pPr>
              <a:buFont typeface="Wingdings 3" pitchFamily="18" charset="2"/>
              <a:buNone/>
            </a:pPr>
            <a:r>
              <a:rPr lang="en-GB" sz="1600" dirty="0" smtClean="0">
                <a:latin typeface="+mj-lt"/>
              </a:rPr>
              <a:t>First SMS was sent in the UK over the Vodafone GSM network (1992).</a:t>
            </a:r>
          </a:p>
          <a:p>
            <a:pPr>
              <a:buFont typeface="Wingdings 3" pitchFamily="18" charset="2"/>
              <a:buNone/>
            </a:pPr>
            <a:r>
              <a:rPr lang="en-GB" sz="1600" dirty="0" smtClean="0">
                <a:latin typeface="+mj-lt"/>
              </a:rPr>
              <a:t>Now, 200,000 SMS are sent every second</a:t>
            </a:r>
          </a:p>
          <a:p>
            <a:pPr>
              <a:buFont typeface="Wingdings 3" pitchFamily="18" charset="2"/>
              <a:buNone/>
            </a:pPr>
            <a:endParaRPr lang="en-GB" sz="1600" dirty="0" smtClean="0">
              <a:latin typeface="+mj-lt"/>
            </a:endParaRPr>
          </a:p>
          <a:p>
            <a:pPr>
              <a:buFont typeface="Wingdings 3" pitchFamily="18" charset="2"/>
              <a:buNone/>
            </a:pPr>
            <a:r>
              <a:rPr lang="en-GB" sz="1600" dirty="0" smtClean="0">
                <a:latin typeface="+mj-lt"/>
              </a:rPr>
              <a:t>Limited to ~160 characters</a:t>
            </a:r>
          </a:p>
          <a:p>
            <a:pPr>
              <a:buFont typeface="Wingdings 3" pitchFamily="18" charset="2"/>
              <a:buNone/>
            </a:pPr>
            <a:r>
              <a:rPr lang="en-GB" sz="1600" dirty="0" smtClean="0">
                <a:latin typeface="+mj-lt"/>
              </a:rPr>
              <a:t>Larger SMS messages can be sent, but need to be split and recombined when received</a:t>
            </a:r>
          </a:p>
          <a:p>
            <a:pPr>
              <a:buFont typeface="Wingdings 3" pitchFamily="18" charset="2"/>
              <a:buNone/>
            </a:pPr>
            <a:endParaRPr lang="en-GB" sz="1600" dirty="0" smtClean="0">
              <a:latin typeface="+mj-lt"/>
            </a:endParaRPr>
          </a:p>
          <a:p>
            <a:pPr>
              <a:buFont typeface="Wingdings 3" pitchFamily="18" charset="2"/>
              <a:buNone/>
            </a:pPr>
            <a:r>
              <a:rPr lang="en-GB" sz="1600" dirty="0" smtClean="0">
                <a:latin typeface="+mj-lt"/>
              </a:rPr>
              <a:t>Includes control information (e.g. destination number, timestamp, data coding scheme …)</a:t>
            </a:r>
          </a:p>
          <a:p>
            <a:pPr>
              <a:buFont typeface="Wingdings 3" pitchFamily="18" charset="2"/>
              <a:buNone/>
            </a:pPr>
            <a:r>
              <a:rPr lang="en-GB" sz="1600" dirty="0" smtClean="0">
                <a:latin typeface="+mj-lt"/>
              </a:rPr>
              <a:t>Best-effort delivery</a:t>
            </a:r>
          </a:p>
          <a:p>
            <a:pPr>
              <a:buFont typeface="Wingdings 3" pitchFamily="18" charset="2"/>
              <a:buNone/>
            </a:pPr>
            <a:endParaRPr lang="en-GB" sz="1800" dirty="0" smtClean="0">
              <a:latin typeface="+mj-lt"/>
            </a:endParaRPr>
          </a:p>
          <a:p>
            <a:pPr>
              <a:buFont typeface="Wingdings 3" pitchFamily="18" charset="2"/>
              <a:buNone/>
            </a:pPr>
            <a:endParaRPr lang="en-GB" sz="1800" dirty="0" smtClean="0">
              <a:latin typeface="+mj-lt"/>
            </a:endParaRPr>
          </a:p>
          <a:p>
            <a:pPr>
              <a:buFont typeface="Wingdings 3" pitchFamily="18" charset="2"/>
              <a:buNone/>
            </a:pPr>
            <a:endParaRPr lang="en-GB" sz="1800" dirty="0" smtClean="0">
              <a:latin typeface="+mj-lt"/>
            </a:endParaRPr>
          </a:p>
        </p:txBody>
      </p:sp>
      <p:pic>
        <p:nvPicPr>
          <p:cNvPr id="39940" name="Picture 6" descr="C:\Documents and Settings\George\Local Settings\Temporary Internet Files\Content.IE5\6X4WV393\MC900089266[1].wmf"/>
          <p:cNvPicPr>
            <a:picLocks noChangeAspect="1" noChangeArrowheads="1"/>
          </p:cNvPicPr>
          <p:nvPr/>
        </p:nvPicPr>
        <p:blipFill>
          <a:blip r:embed="rId3" cstate="print"/>
          <a:srcRect/>
          <a:stretch>
            <a:fillRect/>
          </a:stretch>
        </p:blipFill>
        <p:spPr bwMode="auto">
          <a:xfrm>
            <a:off x="6858000" y="1155700"/>
            <a:ext cx="1524000" cy="1130300"/>
          </a:xfrm>
          <a:prstGeom prst="rect">
            <a:avLst/>
          </a:prstGeom>
          <a:noFill/>
          <a:ln w="9525">
            <a:noFill/>
            <a:miter lim="800000"/>
            <a:headEnd/>
            <a:tailEnd/>
          </a:ln>
        </p:spPr>
      </p:pic>
      <p:sp>
        <p:nvSpPr>
          <p:cNvPr id="9" name="TextBox 8"/>
          <p:cNvSpPr txBox="1"/>
          <p:nvPr/>
        </p:nvSpPr>
        <p:spPr>
          <a:xfrm>
            <a:off x="5791200" y="533400"/>
            <a:ext cx="2743200" cy="58420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GB" sz="1600" dirty="0"/>
              <a:t>Short Message Service Centre (SMSC): store-and-forward</a:t>
            </a:r>
          </a:p>
        </p:txBody>
      </p:sp>
      <p:pic>
        <p:nvPicPr>
          <p:cNvPr id="39942" name="Picture 4" descr="C:\Documents and Settings\George\Local Settings\Temporary Internet Files\Content.IE5\V1Z0O7ZY\MC900440629[1].wmf"/>
          <p:cNvPicPr>
            <a:picLocks noChangeAspect="1" noChangeArrowheads="1"/>
          </p:cNvPicPr>
          <p:nvPr/>
        </p:nvPicPr>
        <p:blipFill>
          <a:blip r:embed="rId4" cstate="print"/>
          <a:srcRect/>
          <a:stretch>
            <a:fillRect/>
          </a:stretch>
        </p:blipFill>
        <p:spPr bwMode="auto">
          <a:xfrm>
            <a:off x="4494088" y="2057400"/>
            <a:ext cx="1068512" cy="1066800"/>
          </a:xfrm>
          <a:prstGeom prst="rect">
            <a:avLst/>
          </a:prstGeom>
          <a:noFill/>
          <a:ln w="9525">
            <a:noFill/>
            <a:miter lim="800000"/>
            <a:headEnd/>
            <a:tailEnd/>
          </a:ln>
        </p:spPr>
      </p:pic>
      <p:cxnSp>
        <p:nvCxnSpPr>
          <p:cNvPr id="14" name="Straight Arrow Connector 13"/>
          <p:cNvCxnSpPr/>
          <p:nvPr/>
        </p:nvCxnSpPr>
        <p:spPr>
          <a:xfrm flipV="1">
            <a:off x="5334000" y="1828800"/>
            <a:ext cx="1371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20453817">
            <a:off x="5275066" y="1660479"/>
            <a:ext cx="1346200" cy="27622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GB" sz="1200" dirty="0"/>
              <a:t>SMS sent to SMSC</a:t>
            </a:r>
          </a:p>
        </p:txBody>
      </p:sp>
      <p:cxnSp>
        <p:nvCxnSpPr>
          <p:cNvPr id="18" name="Straight Arrow Connector 17"/>
          <p:cNvCxnSpPr/>
          <p:nvPr/>
        </p:nvCxnSpPr>
        <p:spPr>
          <a:xfrm>
            <a:off x="7772400" y="2286000"/>
            <a:ext cx="3810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9946" name="Picture 9" descr="C:\Documents and Settings\George\Local Settings\Temporary Internet Files\Content.IE5\UICZPX4A\MC900439945[1].wmf"/>
          <p:cNvPicPr>
            <a:picLocks noChangeAspect="1" noChangeArrowheads="1"/>
          </p:cNvPicPr>
          <p:nvPr/>
        </p:nvPicPr>
        <p:blipFill>
          <a:blip r:embed="rId5" cstate="print"/>
          <a:srcRect/>
          <a:stretch>
            <a:fillRect/>
          </a:stretch>
        </p:blipFill>
        <p:spPr bwMode="auto">
          <a:xfrm>
            <a:off x="8153400" y="2621280"/>
            <a:ext cx="914400" cy="1188720"/>
          </a:xfrm>
          <a:prstGeom prst="rect">
            <a:avLst/>
          </a:prstGeom>
          <a:noFill/>
          <a:ln w="9525">
            <a:noFill/>
            <a:miter lim="800000"/>
            <a:headEnd/>
            <a:tailEnd/>
          </a:ln>
        </p:spPr>
      </p:pic>
      <p:sp>
        <p:nvSpPr>
          <p:cNvPr id="23" name="TextBox 22"/>
          <p:cNvSpPr txBox="1"/>
          <p:nvPr/>
        </p:nvSpPr>
        <p:spPr>
          <a:xfrm rot="20931219">
            <a:off x="6410123" y="2521215"/>
            <a:ext cx="1344612" cy="101600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GB" sz="1200" dirty="0"/>
              <a:t>SMS forwarded if recipient reachable. Otherwise, retry or drop</a:t>
            </a:r>
          </a:p>
        </p:txBody>
      </p:sp>
      <p:sp>
        <p:nvSpPr>
          <p:cNvPr id="13" name="Rounded Rectangle 12"/>
          <p:cNvSpPr/>
          <p:nvPr/>
        </p:nvSpPr>
        <p:spPr>
          <a:xfrm>
            <a:off x="381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1-G</a:t>
            </a:r>
            <a:endParaRPr lang="en-GB" dirty="0"/>
          </a:p>
        </p:txBody>
      </p:sp>
      <p:sp>
        <p:nvSpPr>
          <p:cNvPr id="15" name="Rounded Rectangle 14"/>
          <p:cNvSpPr/>
          <p:nvPr/>
        </p:nvSpPr>
        <p:spPr>
          <a:xfrm>
            <a:off x="2476500" y="6400800"/>
            <a:ext cx="2019300" cy="304800"/>
          </a:xfrm>
          <a:prstGeom prst="round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smtClean="0"/>
              <a:t>2-G</a:t>
            </a:r>
            <a:endParaRPr lang="en-GB" dirty="0"/>
          </a:p>
        </p:txBody>
      </p:sp>
      <p:sp>
        <p:nvSpPr>
          <p:cNvPr id="16" name="Rounded Rectangle 15"/>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19" name="Rounded Rectangle 18"/>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pic>
        <p:nvPicPr>
          <p:cNvPr id="121860" name="Picture 4" descr="C:\Documents and Settings\George\Desktop\sshot-46.jpg"/>
          <p:cNvPicPr>
            <a:picLocks noChangeAspect="1" noChangeArrowheads="1"/>
          </p:cNvPicPr>
          <p:nvPr/>
        </p:nvPicPr>
        <p:blipFill>
          <a:blip r:embed="rId6" cstate="print"/>
          <a:srcRect/>
          <a:stretch>
            <a:fillRect/>
          </a:stretch>
        </p:blipFill>
        <p:spPr bwMode="auto">
          <a:xfrm>
            <a:off x="3962400" y="2895600"/>
            <a:ext cx="4191000" cy="3689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21860"/>
                                        </p:tgtEl>
                                      </p:cBhvr>
                                      <p:by x="50000" y="50000"/>
                                    </p:animScale>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bwMode="auto">
          <a:xfrm>
            <a:off x="1524000" y="2819400"/>
            <a:ext cx="5943600" cy="6858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lstStyle/>
          <a:p>
            <a:pPr marL="273050" indent="-273050" algn="ctr">
              <a:spcBef>
                <a:spcPts val="600"/>
              </a:spcBef>
              <a:buClr>
                <a:schemeClr val="accent1"/>
              </a:buClr>
              <a:buSzPct val="76000"/>
              <a:defRPr/>
            </a:pPr>
            <a:r>
              <a:rPr lang="en-US" sz="4000" dirty="0" smtClean="0">
                <a:latin typeface="Times New Roman" pitchFamily="18" charset="0"/>
                <a:cs typeface="Times New Roman" pitchFamily="18" charset="0"/>
              </a:rPr>
              <a:t>3</a:t>
            </a:r>
            <a:r>
              <a:rPr lang="en-US" sz="4000" baseline="30000" dirty="0" smtClean="0">
                <a:latin typeface="Times New Roman" pitchFamily="18" charset="0"/>
                <a:cs typeface="Times New Roman" pitchFamily="18" charset="0"/>
              </a:rPr>
              <a:t>rd</a:t>
            </a:r>
            <a:r>
              <a:rPr lang="en-US" sz="4000" dirty="0">
                <a:latin typeface="Times New Roman" pitchFamily="18" charset="0"/>
                <a:cs typeface="Times New Roman" pitchFamily="18" charset="0"/>
              </a:rPr>
              <a:t> </a:t>
            </a:r>
            <a:r>
              <a:rPr lang="en-US" sz="4000" dirty="0" smtClean="0">
                <a:latin typeface="Times New Roman" pitchFamily="18" charset="0"/>
                <a:cs typeface="Times New Roman" pitchFamily="18" charset="0"/>
              </a:rPr>
              <a:t>and 4</a:t>
            </a:r>
            <a:r>
              <a:rPr lang="en-US" sz="4000" baseline="30000" dirty="0" smtClean="0">
                <a:latin typeface="Times New Roman" pitchFamily="18" charset="0"/>
                <a:cs typeface="Times New Roman" pitchFamily="18" charset="0"/>
              </a:rPr>
              <a:t>th</a:t>
            </a:r>
            <a:r>
              <a:rPr lang="en-US" sz="4000" dirty="0" smtClean="0">
                <a:latin typeface="Times New Roman" pitchFamily="18" charset="0"/>
                <a:cs typeface="Times New Roman" pitchFamily="18" charset="0"/>
              </a:rPr>
              <a:t> Generation</a:t>
            </a:r>
            <a:endParaRPr lang="en-US" sz="4800" dirty="0">
              <a:solidFill>
                <a:schemeClr val="tx2"/>
              </a:solidFill>
              <a:latin typeface="Times New Roman" pitchFamily="18" charset="0"/>
              <a:cs typeface="Times New Roman" pitchFamily="18" charset="0"/>
            </a:endParaRPr>
          </a:p>
        </p:txBody>
      </p:sp>
      <p:sp>
        <p:nvSpPr>
          <p:cNvPr id="4" name="TextBox 3"/>
          <p:cNvSpPr txBox="1"/>
          <p:nvPr/>
        </p:nvSpPr>
        <p:spPr>
          <a:xfrm>
            <a:off x="6705600" y="2362200"/>
            <a:ext cx="1338828" cy="369332"/>
          </a:xfrm>
          <a:prstGeom prst="rect">
            <a:avLst/>
          </a:prstGeom>
          <a:noFill/>
        </p:spPr>
        <p:txBody>
          <a:bodyPr wrap="none">
            <a:spAutoFit/>
          </a:bodyPr>
          <a:lstStyle/>
          <a:p>
            <a:pPr>
              <a:defRPr/>
            </a:pPr>
            <a:r>
              <a:rPr lang="en-GB"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2002, 2010</a:t>
            </a:r>
            <a:endParaRPr lang="en-GB"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Rounded Rectangle 4"/>
          <p:cNvSpPr/>
          <p:nvPr/>
        </p:nvSpPr>
        <p:spPr>
          <a:xfrm>
            <a:off x="381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1-G</a:t>
            </a:r>
            <a:endParaRPr lang="en-GB" dirty="0"/>
          </a:p>
        </p:txBody>
      </p:sp>
      <p:sp>
        <p:nvSpPr>
          <p:cNvPr id="6" name="Rounded Rectangle 5"/>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7" name="Rounded Rectangle 6"/>
          <p:cNvSpPr/>
          <p:nvPr/>
        </p:nvSpPr>
        <p:spPr>
          <a:xfrm>
            <a:off x="4572000" y="6400800"/>
            <a:ext cx="2019300" cy="304800"/>
          </a:xfrm>
          <a:prstGeom prst="roundRect">
            <a:avLst/>
          </a:prstGeom>
          <a:solidFill>
            <a:schemeClr val="accent1">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3-G</a:t>
            </a:r>
            <a:endParaRPr lang="en-GB" dirty="0"/>
          </a:p>
        </p:txBody>
      </p:sp>
      <p:sp>
        <p:nvSpPr>
          <p:cNvPr id="8" name="Rounded Rectangle 7"/>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5"/>
          <p:cNvSpPr>
            <a:spLocks noGrp="1"/>
          </p:cNvSpPr>
          <p:nvPr>
            <p:ph type="title"/>
          </p:nvPr>
        </p:nvSpPr>
        <p:spPr/>
        <p:txBody>
          <a:bodyPr/>
          <a:lstStyle/>
          <a:p>
            <a:pPr eaLnBrk="1" hangingPunct="1"/>
            <a:r>
              <a:rPr lang="en-US" smtClean="0"/>
              <a:t>Wireless Network Generations </a:t>
            </a:r>
          </a:p>
        </p:txBody>
      </p:sp>
      <p:pic>
        <p:nvPicPr>
          <p:cNvPr id="52227" name="Picture 4" descr="C:\Documents and Settings\George\Desktop\3210.jpg"/>
          <p:cNvPicPr>
            <a:picLocks noChangeAspect="1" noChangeArrowheads="1"/>
          </p:cNvPicPr>
          <p:nvPr/>
        </p:nvPicPr>
        <p:blipFill>
          <a:blip r:embed="rId3" cstate="print"/>
          <a:srcRect l="21509" r="22426"/>
          <a:stretch>
            <a:fillRect/>
          </a:stretch>
        </p:blipFill>
        <p:spPr bwMode="auto">
          <a:xfrm>
            <a:off x="3276600" y="4300868"/>
            <a:ext cx="762000" cy="1358900"/>
          </a:xfrm>
          <a:prstGeom prst="rect">
            <a:avLst/>
          </a:prstGeom>
          <a:noFill/>
          <a:ln w="9525">
            <a:noFill/>
            <a:miter lim="800000"/>
            <a:headEnd/>
            <a:tailEnd/>
          </a:ln>
        </p:spPr>
      </p:pic>
      <p:graphicFrame>
        <p:nvGraphicFramePr>
          <p:cNvPr id="9" name="Table 8"/>
          <p:cNvGraphicFramePr>
            <a:graphicFrameLocks noGrp="1"/>
          </p:cNvGraphicFramePr>
          <p:nvPr>
            <p:extLst>
              <p:ext uri="{D42A27DB-BD31-4B8C-83A1-F6EECF244321}">
                <p14:modId xmlns:p14="http://schemas.microsoft.com/office/powerpoint/2010/main" val="4003759156"/>
              </p:ext>
            </p:extLst>
          </p:nvPr>
        </p:nvGraphicFramePr>
        <p:xfrm>
          <a:off x="228600" y="1219200"/>
          <a:ext cx="8534399" cy="3037840"/>
        </p:xfrm>
        <a:graphic>
          <a:graphicData uri="http://schemas.openxmlformats.org/drawingml/2006/table">
            <a:tbl>
              <a:tblPr firstRow="1" bandRow="1">
                <a:tableStyleId>{EB9631B5-78F2-41C9-869B-9F39066F8104}</a:tableStyleId>
              </a:tblPr>
              <a:tblGrid>
                <a:gridCol w="1644242"/>
                <a:gridCol w="1175157"/>
                <a:gridCol w="1295400"/>
                <a:gridCol w="1447800"/>
                <a:gridCol w="1549400"/>
                <a:gridCol w="1422400"/>
              </a:tblGrid>
              <a:tr h="370840">
                <a:tc>
                  <a:txBody>
                    <a:bodyPr/>
                    <a:lstStyle/>
                    <a:p>
                      <a:pPr algn="ctr"/>
                      <a:endParaRPr lang="en-GB" dirty="0"/>
                    </a:p>
                  </a:txBody>
                  <a:tcPr/>
                </a:tc>
                <a:tc>
                  <a:txBody>
                    <a:bodyPr/>
                    <a:lstStyle/>
                    <a:p>
                      <a:pPr algn="ctr"/>
                      <a:r>
                        <a:rPr lang="en-GB" dirty="0" smtClean="0">
                          <a:solidFill>
                            <a:srgbClr val="0000FF"/>
                          </a:solidFill>
                        </a:rPr>
                        <a:t>1G</a:t>
                      </a:r>
                      <a:endParaRPr lang="en-GB" dirty="0">
                        <a:solidFill>
                          <a:srgbClr val="0000FF"/>
                        </a:solidFill>
                      </a:endParaRPr>
                    </a:p>
                  </a:txBody>
                  <a:tcPr/>
                </a:tc>
                <a:tc>
                  <a:txBody>
                    <a:bodyPr/>
                    <a:lstStyle/>
                    <a:p>
                      <a:pPr algn="ctr"/>
                      <a:r>
                        <a:rPr lang="en-GB" dirty="0" smtClean="0">
                          <a:solidFill>
                            <a:srgbClr val="0000FF"/>
                          </a:solidFill>
                        </a:rPr>
                        <a:t>2G</a:t>
                      </a:r>
                      <a:endParaRPr lang="en-GB" dirty="0">
                        <a:solidFill>
                          <a:srgbClr val="0000FF"/>
                        </a:solidFill>
                      </a:endParaRPr>
                    </a:p>
                  </a:txBody>
                  <a:tcPr/>
                </a:tc>
                <a:tc>
                  <a:txBody>
                    <a:bodyPr/>
                    <a:lstStyle/>
                    <a:p>
                      <a:pPr algn="ctr"/>
                      <a:r>
                        <a:rPr lang="en-GB" dirty="0" smtClean="0">
                          <a:solidFill>
                            <a:srgbClr val="0000FF"/>
                          </a:solidFill>
                        </a:rPr>
                        <a:t>2.5G</a:t>
                      </a:r>
                      <a:endParaRPr lang="en-GB" dirty="0">
                        <a:solidFill>
                          <a:srgbClr val="0000FF"/>
                        </a:solidFill>
                      </a:endParaRPr>
                    </a:p>
                  </a:txBody>
                  <a:tcPr/>
                </a:tc>
                <a:tc>
                  <a:txBody>
                    <a:bodyPr/>
                    <a:lstStyle/>
                    <a:p>
                      <a:pPr algn="ctr"/>
                      <a:r>
                        <a:rPr lang="en-GB" dirty="0" smtClean="0">
                          <a:solidFill>
                            <a:srgbClr val="0000FF"/>
                          </a:solidFill>
                        </a:rPr>
                        <a:t>3G</a:t>
                      </a:r>
                      <a:endParaRPr lang="en-GB" dirty="0">
                        <a:solidFill>
                          <a:srgbClr val="0000FF"/>
                        </a:solidFill>
                      </a:endParaRPr>
                    </a:p>
                  </a:txBody>
                  <a:tcPr/>
                </a:tc>
                <a:tc>
                  <a:txBody>
                    <a:bodyPr/>
                    <a:lstStyle/>
                    <a:p>
                      <a:pPr algn="ctr"/>
                      <a:r>
                        <a:rPr lang="en-GB" dirty="0" smtClean="0">
                          <a:solidFill>
                            <a:srgbClr val="0000FF"/>
                          </a:solidFill>
                        </a:rPr>
                        <a:t>4G</a:t>
                      </a:r>
                      <a:endParaRPr lang="en-GB" dirty="0">
                        <a:solidFill>
                          <a:srgbClr val="0000FF"/>
                        </a:solidFill>
                      </a:endParaRPr>
                    </a:p>
                  </a:txBody>
                  <a:tcPr/>
                </a:tc>
              </a:tr>
              <a:tr h="370840">
                <a:tc>
                  <a:txBody>
                    <a:bodyPr/>
                    <a:lstStyle/>
                    <a:p>
                      <a:pPr algn="ctr"/>
                      <a:r>
                        <a:rPr lang="en-GB" sz="1400" dirty="0" smtClean="0"/>
                        <a:t>Design began</a:t>
                      </a:r>
                      <a:endParaRPr lang="en-GB" sz="1400" dirty="0"/>
                    </a:p>
                  </a:txBody>
                  <a:tcPr/>
                </a:tc>
                <a:tc>
                  <a:txBody>
                    <a:bodyPr/>
                    <a:lstStyle/>
                    <a:p>
                      <a:pPr algn="ctr"/>
                      <a:r>
                        <a:rPr lang="en-GB" sz="1400" dirty="0" smtClean="0"/>
                        <a:t>1970</a:t>
                      </a:r>
                      <a:endParaRPr lang="en-GB" sz="1400" dirty="0"/>
                    </a:p>
                  </a:txBody>
                  <a:tcPr/>
                </a:tc>
                <a:tc>
                  <a:txBody>
                    <a:bodyPr/>
                    <a:lstStyle/>
                    <a:p>
                      <a:pPr algn="ctr"/>
                      <a:r>
                        <a:rPr lang="en-GB" sz="1400" dirty="0" smtClean="0"/>
                        <a:t>1980</a:t>
                      </a:r>
                      <a:endParaRPr lang="en-GB" sz="1400" dirty="0"/>
                    </a:p>
                  </a:txBody>
                  <a:tcPr/>
                </a:tc>
                <a:tc>
                  <a:txBody>
                    <a:bodyPr/>
                    <a:lstStyle/>
                    <a:p>
                      <a:pPr algn="ctr"/>
                      <a:r>
                        <a:rPr lang="en-GB" sz="1400" dirty="0" smtClean="0"/>
                        <a:t>1985</a:t>
                      </a:r>
                      <a:endParaRPr lang="en-GB" sz="1400" dirty="0"/>
                    </a:p>
                  </a:txBody>
                  <a:tcPr/>
                </a:tc>
                <a:tc>
                  <a:txBody>
                    <a:bodyPr/>
                    <a:lstStyle/>
                    <a:p>
                      <a:pPr algn="ctr"/>
                      <a:r>
                        <a:rPr lang="en-GB" sz="1400" dirty="0" smtClean="0"/>
                        <a:t>1990</a:t>
                      </a:r>
                      <a:endParaRPr lang="en-GB" sz="1400" dirty="0"/>
                    </a:p>
                  </a:txBody>
                  <a:tcPr/>
                </a:tc>
                <a:tc>
                  <a:txBody>
                    <a:bodyPr/>
                    <a:lstStyle/>
                    <a:p>
                      <a:pPr algn="ctr"/>
                      <a:r>
                        <a:rPr lang="en-GB" sz="1400" dirty="0" smtClean="0"/>
                        <a:t>2000</a:t>
                      </a:r>
                      <a:endParaRPr lang="en-GB" sz="1400" dirty="0"/>
                    </a:p>
                  </a:txBody>
                  <a:tcPr/>
                </a:tc>
              </a:tr>
              <a:tr h="370840">
                <a:tc>
                  <a:txBody>
                    <a:bodyPr/>
                    <a:lstStyle/>
                    <a:p>
                      <a:pPr algn="ctr"/>
                      <a:r>
                        <a:rPr lang="en-GB" sz="1400" dirty="0" smtClean="0"/>
                        <a:t>Implemented</a:t>
                      </a:r>
                      <a:endParaRPr lang="en-GB" sz="1400" dirty="0"/>
                    </a:p>
                  </a:txBody>
                  <a:tcPr/>
                </a:tc>
                <a:tc>
                  <a:txBody>
                    <a:bodyPr/>
                    <a:lstStyle/>
                    <a:p>
                      <a:pPr algn="ctr"/>
                      <a:r>
                        <a:rPr lang="en-GB" sz="1400" dirty="0" smtClean="0"/>
                        <a:t>1984</a:t>
                      </a:r>
                      <a:endParaRPr lang="en-GB" sz="1400" dirty="0"/>
                    </a:p>
                  </a:txBody>
                  <a:tcPr/>
                </a:tc>
                <a:tc>
                  <a:txBody>
                    <a:bodyPr/>
                    <a:lstStyle/>
                    <a:p>
                      <a:pPr algn="ctr"/>
                      <a:r>
                        <a:rPr lang="en-GB" sz="1400" dirty="0" smtClean="0"/>
                        <a:t>1991</a:t>
                      </a:r>
                      <a:endParaRPr lang="en-GB" sz="1400" dirty="0"/>
                    </a:p>
                  </a:txBody>
                  <a:tcPr/>
                </a:tc>
                <a:tc>
                  <a:txBody>
                    <a:bodyPr/>
                    <a:lstStyle/>
                    <a:p>
                      <a:pPr algn="ctr"/>
                      <a:r>
                        <a:rPr lang="en-GB" sz="1400" dirty="0" smtClean="0"/>
                        <a:t>1999</a:t>
                      </a:r>
                      <a:endParaRPr lang="en-GB" sz="1400" dirty="0"/>
                    </a:p>
                  </a:txBody>
                  <a:tcPr/>
                </a:tc>
                <a:tc>
                  <a:txBody>
                    <a:bodyPr/>
                    <a:lstStyle/>
                    <a:p>
                      <a:pPr algn="ctr"/>
                      <a:r>
                        <a:rPr lang="en-GB" sz="1400" dirty="0" smtClean="0"/>
                        <a:t>2002</a:t>
                      </a:r>
                      <a:endParaRPr lang="en-GB" sz="1400" dirty="0"/>
                    </a:p>
                  </a:txBody>
                  <a:tcPr/>
                </a:tc>
                <a:tc>
                  <a:txBody>
                    <a:bodyPr/>
                    <a:lstStyle/>
                    <a:p>
                      <a:pPr algn="ctr"/>
                      <a:r>
                        <a:rPr lang="en-GB" sz="1400" dirty="0" smtClean="0"/>
                        <a:t>2010</a:t>
                      </a:r>
                      <a:endParaRPr lang="en-GB" sz="1400" dirty="0"/>
                    </a:p>
                  </a:txBody>
                  <a:tcPr/>
                </a:tc>
              </a:tr>
              <a:tr h="370840">
                <a:tc>
                  <a:txBody>
                    <a:bodyPr/>
                    <a:lstStyle/>
                    <a:p>
                      <a:pPr algn="ctr"/>
                      <a:r>
                        <a:rPr lang="en-GB" sz="1400" dirty="0" smtClean="0"/>
                        <a:t>Provides</a:t>
                      </a:r>
                      <a:endParaRPr lang="en-GB" sz="1400" dirty="0"/>
                    </a:p>
                  </a:txBody>
                  <a:tcPr/>
                </a:tc>
                <a:tc>
                  <a:txBody>
                    <a:bodyPr/>
                    <a:lstStyle/>
                    <a:p>
                      <a:pPr algn="ctr"/>
                      <a:r>
                        <a:rPr lang="en-GB" sz="1400" dirty="0" smtClean="0"/>
                        <a:t>Analogue voice</a:t>
                      </a:r>
                      <a:endParaRPr lang="en-GB" sz="1400" dirty="0"/>
                    </a:p>
                  </a:txBody>
                  <a:tcPr/>
                </a:tc>
                <a:tc>
                  <a:txBody>
                    <a:bodyPr/>
                    <a:lstStyle/>
                    <a:p>
                      <a:pPr algn="ctr"/>
                      <a:r>
                        <a:rPr lang="en-GB" sz="1400" dirty="0" smtClean="0"/>
                        <a:t>Digital voice</a:t>
                      </a:r>
                      <a:endParaRPr lang="en-GB" sz="1400" dirty="0"/>
                    </a:p>
                  </a:txBody>
                  <a:tcPr/>
                </a:tc>
                <a:tc>
                  <a:txBody>
                    <a:bodyPr/>
                    <a:lstStyle/>
                    <a:p>
                      <a:pPr algn="ctr"/>
                      <a:r>
                        <a:rPr lang="en-GB" sz="1400" dirty="0" smtClean="0"/>
                        <a:t>Higher capacity </a:t>
                      </a:r>
                      <a:r>
                        <a:rPr lang="en-GB" sz="1400" dirty="0" err="1" smtClean="0"/>
                        <a:t>packetised</a:t>
                      </a:r>
                      <a:r>
                        <a:rPr lang="en-GB" sz="1400" baseline="0" dirty="0" smtClean="0"/>
                        <a:t> data</a:t>
                      </a:r>
                      <a:endParaRPr lang="en-GB" sz="1400" dirty="0"/>
                    </a:p>
                  </a:txBody>
                  <a:tcPr/>
                </a:tc>
                <a:tc>
                  <a:txBody>
                    <a:bodyPr/>
                    <a:lstStyle/>
                    <a:p>
                      <a:pPr algn="ctr"/>
                      <a:r>
                        <a:rPr lang="en-GB" sz="1400" dirty="0" smtClean="0"/>
                        <a:t>Higher capacity, broadband</a:t>
                      </a:r>
                      <a:endParaRPr lang="en-GB" sz="1400" dirty="0"/>
                    </a:p>
                  </a:txBody>
                  <a:tcPr/>
                </a:tc>
                <a:tc>
                  <a:txBody>
                    <a:bodyPr/>
                    <a:lstStyle/>
                    <a:p>
                      <a:pPr algn="ctr"/>
                      <a:r>
                        <a:rPr lang="en-GB" sz="1400" dirty="0" smtClean="0"/>
                        <a:t>Completely IP based</a:t>
                      </a:r>
                      <a:endParaRPr lang="en-GB" sz="1400" dirty="0"/>
                    </a:p>
                  </a:txBody>
                  <a:tcPr/>
                </a:tc>
              </a:tr>
              <a:tr h="370840">
                <a:tc>
                  <a:txBody>
                    <a:bodyPr/>
                    <a:lstStyle/>
                    <a:p>
                      <a:pPr algn="ctr"/>
                      <a:r>
                        <a:rPr lang="en-GB" sz="1400" dirty="0" smtClean="0"/>
                        <a:t>Data Rate</a:t>
                      </a:r>
                      <a:endParaRPr lang="en-GB" sz="1400" dirty="0"/>
                    </a:p>
                  </a:txBody>
                  <a:tcPr/>
                </a:tc>
                <a:tc>
                  <a:txBody>
                    <a:bodyPr/>
                    <a:lstStyle/>
                    <a:p>
                      <a:pPr algn="ctr"/>
                      <a:r>
                        <a:rPr lang="en-GB" sz="1400" dirty="0" smtClean="0"/>
                        <a:t>1.9 kbps</a:t>
                      </a:r>
                      <a:endParaRPr lang="en-GB" sz="1400" dirty="0"/>
                    </a:p>
                  </a:txBody>
                  <a:tcPr/>
                </a:tc>
                <a:tc>
                  <a:txBody>
                    <a:bodyPr/>
                    <a:lstStyle/>
                    <a:p>
                      <a:pPr algn="ctr"/>
                      <a:r>
                        <a:rPr lang="en-GB" sz="1400" dirty="0" smtClean="0"/>
                        <a:t>14.4 kbps</a:t>
                      </a:r>
                      <a:endParaRPr lang="en-GB" sz="1400" dirty="0"/>
                    </a:p>
                  </a:txBody>
                  <a:tcPr/>
                </a:tc>
                <a:tc>
                  <a:txBody>
                    <a:bodyPr/>
                    <a:lstStyle/>
                    <a:p>
                      <a:pPr algn="ctr"/>
                      <a:r>
                        <a:rPr lang="en-GB" sz="1400" dirty="0" smtClean="0"/>
                        <a:t>384 kbps</a:t>
                      </a:r>
                      <a:endParaRPr lang="en-GB" sz="1400" dirty="0"/>
                    </a:p>
                  </a:txBody>
                  <a:tcPr/>
                </a:tc>
                <a:tc>
                  <a:txBody>
                    <a:bodyPr/>
                    <a:lstStyle/>
                    <a:p>
                      <a:pPr algn="ctr"/>
                      <a:r>
                        <a:rPr lang="en-GB" sz="1400" dirty="0" smtClean="0"/>
                        <a:t>2 Mbps</a:t>
                      </a:r>
                      <a:endParaRPr lang="en-GB" sz="1400" dirty="0"/>
                    </a:p>
                  </a:txBody>
                  <a:tcPr/>
                </a:tc>
                <a:tc>
                  <a:txBody>
                    <a:bodyPr/>
                    <a:lstStyle/>
                    <a:p>
                      <a:pPr algn="ctr"/>
                      <a:r>
                        <a:rPr lang="en-GB" sz="1400" dirty="0" smtClean="0"/>
                        <a:t>200</a:t>
                      </a:r>
                      <a:r>
                        <a:rPr lang="en-GB" sz="1400" baseline="0" dirty="0" smtClean="0"/>
                        <a:t> Mbps</a:t>
                      </a:r>
                      <a:endParaRPr lang="en-GB" sz="1400" dirty="0"/>
                    </a:p>
                  </a:txBody>
                  <a:tcPr/>
                </a:tc>
              </a:tr>
              <a:tr h="370840">
                <a:tc>
                  <a:txBody>
                    <a:bodyPr/>
                    <a:lstStyle/>
                    <a:p>
                      <a:pPr algn="ctr"/>
                      <a:r>
                        <a:rPr lang="en-GB" sz="1400" dirty="0" smtClean="0"/>
                        <a:t>Multiplexing</a:t>
                      </a:r>
                      <a:endParaRPr lang="en-GB" sz="1400" dirty="0"/>
                    </a:p>
                  </a:txBody>
                  <a:tcPr/>
                </a:tc>
                <a:tc>
                  <a:txBody>
                    <a:bodyPr/>
                    <a:lstStyle/>
                    <a:p>
                      <a:pPr algn="ctr"/>
                      <a:r>
                        <a:rPr lang="en-GB" sz="1400" dirty="0" smtClean="0"/>
                        <a:t>FDMA</a:t>
                      </a:r>
                      <a:endParaRPr lang="en-GB" sz="1400" dirty="0"/>
                    </a:p>
                  </a:txBody>
                  <a:tcPr/>
                </a:tc>
                <a:tc>
                  <a:txBody>
                    <a:bodyPr/>
                    <a:lstStyle/>
                    <a:p>
                      <a:pPr algn="ctr"/>
                      <a:r>
                        <a:rPr lang="en-GB" sz="1400" dirty="0" smtClean="0"/>
                        <a:t>TDMA, FDMA, CDMA</a:t>
                      </a:r>
                      <a:endParaRPr lang="en-GB" sz="1400" dirty="0"/>
                    </a:p>
                  </a:txBody>
                  <a:tcPr/>
                </a:tc>
                <a:tc>
                  <a:txBody>
                    <a:bodyPr/>
                    <a:lstStyle/>
                    <a:p>
                      <a:pPr algn="ctr"/>
                      <a:r>
                        <a:rPr lang="en-GB" sz="1400" dirty="0" smtClean="0"/>
                        <a:t>TDMA, FDMA, CDMA</a:t>
                      </a:r>
                      <a:endParaRPr lang="en-GB" sz="1400" dirty="0"/>
                    </a:p>
                  </a:txBody>
                  <a:tcPr/>
                </a:tc>
                <a:tc>
                  <a:txBody>
                    <a:bodyPr/>
                    <a:lstStyle/>
                    <a:p>
                      <a:pPr algn="ctr"/>
                      <a:r>
                        <a:rPr lang="en-GB" sz="1400" dirty="0" smtClean="0"/>
                        <a:t>CDMA</a:t>
                      </a:r>
                      <a:endParaRPr lang="en-GB" sz="1400" dirty="0"/>
                    </a:p>
                  </a:txBody>
                  <a:tcPr/>
                </a:tc>
                <a:tc>
                  <a:txBody>
                    <a:bodyPr/>
                    <a:lstStyle/>
                    <a:p>
                      <a:pPr algn="ctr"/>
                      <a:r>
                        <a:rPr lang="en-GB" sz="1400" dirty="0" smtClean="0"/>
                        <a:t>OFDMA</a:t>
                      </a:r>
                      <a:endParaRPr lang="en-GB" sz="1400" dirty="0"/>
                    </a:p>
                  </a:txBody>
                  <a:tcPr/>
                </a:tc>
              </a:tr>
              <a:tr h="370840">
                <a:tc>
                  <a:txBody>
                    <a:bodyPr/>
                    <a:lstStyle/>
                    <a:p>
                      <a:pPr algn="ctr"/>
                      <a:r>
                        <a:rPr lang="en-GB" sz="1400" dirty="0" smtClean="0"/>
                        <a:t>Core</a:t>
                      </a:r>
                      <a:r>
                        <a:rPr lang="en-GB" sz="1400" baseline="0" dirty="0" smtClean="0"/>
                        <a:t> network</a:t>
                      </a:r>
                      <a:endParaRPr lang="en-GB" sz="1400" dirty="0"/>
                    </a:p>
                  </a:txBody>
                  <a:tcPr/>
                </a:tc>
                <a:tc>
                  <a:txBody>
                    <a:bodyPr/>
                    <a:lstStyle/>
                    <a:p>
                      <a:pPr algn="ctr"/>
                      <a:r>
                        <a:rPr lang="en-GB" sz="1400" dirty="0" smtClean="0"/>
                        <a:t>PSTN</a:t>
                      </a:r>
                      <a:endParaRPr lang="en-GB" sz="1400" dirty="0"/>
                    </a:p>
                  </a:txBody>
                  <a:tcPr/>
                </a:tc>
                <a:tc>
                  <a:txBody>
                    <a:bodyPr/>
                    <a:lstStyle/>
                    <a:p>
                      <a:pPr algn="ctr"/>
                      <a:r>
                        <a:rPr lang="en-GB" sz="1400" dirty="0" smtClean="0"/>
                        <a:t>PSTN</a:t>
                      </a:r>
                      <a:endParaRPr lang="en-GB" sz="1400" dirty="0"/>
                    </a:p>
                  </a:txBody>
                  <a:tcPr/>
                </a:tc>
                <a:tc>
                  <a:txBody>
                    <a:bodyPr/>
                    <a:lstStyle/>
                    <a:p>
                      <a:pPr algn="ctr"/>
                      <a:r>
                        <a:rPr lang="en-GB" sz="1400" dirty="0" smtClean="0"/>
                        <a:t>PSTN, packet network</a:t>
                      </a:r>
                      <a:endParaRPr lang="en-GB" sz="1400" dirty="0"/>
                    </a:p>
                  </a:txBody>
                  <a:tcPr/>
                </a:tc>
                <a:tc>
                  <a:txBody>
                    <a:bodyPr/>
                    <a:lstStyle/>
                    <a:p>
                      <a:pPr algn="ctr"/>
                      <a:r>
                        <a:rPr lang="en-GB" sz="1400" dirty="0" smtClean="0"/>
                        <a:t>Packet network</a:t>
                      </a:r>
                      <a:endParaRPr lang="en-GB" sz="1400" dirty="0"/>
                    </a:p>
                  </a:txBody>
                  <a:tcPr/>
                </a:tc>
                <a:tc>
                  <a:txBody>
                    <a:bodyPr/>
                    <a:lstStyle/>
                    <a:p>
                      <a:pPr algn="ctr"/>
                      <a:r>
                        <a:rPr lang="en-GB" sz="1400" dirty="0" smtClean="0"/>
                        <a:t>IP backbone</a:t>
                      </a:r>
                      <a:endParaRPr lang="en-GB" sz="1400" dirty="0"/>
                    </a:p>
                  </a:txBody>
                  <a:tcPr/>
                </a:tc>
              </a:tr>
            </a:tbl>
          </a:graphicData>
        </a:graphic>
      </p:graphicFrame>
      <p:pic>
        <p:nvPicPr>
          <p:cNvPr id="52275" name="Picture 3" descr="C:\Documents and Settings\George\Desktop\hero20080609.png"/>
          <p:cNvPicPr>
            <a:picLocks noChangeAspect="1" noChangeArrowheads="1"/>
          </p:cNvPicPr>
          <p:nvPr/>
        </p:nvPicPr>
        <p:blipFill>
          <a:blip r:embed="rId4" cstate="print"/>
          <a:srcRect/>
          <a:stretch>
            <a:fillRect/>
          </a:stretch>
        </p:blipFill>
        <p:spPr bwMode="auto">
          <a:xfrm>
            <a:off x="5715000" y="4800600"/>
            <a:ext cx="1573212" cy="806450"/>
          </a:xfrm>
          <a:prstGeom prst="rect">
            <a:avLst/>
          </a:prstGeom>
          <a:noFill/>
          <a:ln w="9525">
            <a:noFill/>
            <a:miter lim="800000"/>
            <a:headEnd/>
            <a:tailEnd/>
          </a:ln>
        </p:spPr>
      </p:pic>
      <p:pic>
        <p:nvPicPr>
          <p:cNvPr id="52276" name="Picture 3" descr="C:\Documents and Settings\George\Desktop\94_e076dc_a591_8980-img6076s.jpg"/>
          <p:cNvPicPr>
            <a:picLocks noChangeAspect="1" noChangeArrowheads="1"/>
          </p:cNvPicPr>
          <p:nvPr/>
        </p:nvPicPr>
        <p:blipFill>
          <a:blip r:embed="rId5" cstate="print"/>
          <a:srcRect/>
          <a:stretch>
            <a:fillRect/>
          </a:stretch>
        </p:blipFill>
        <p:spPr bwMode="auto">
          <a:xfrm>
            <a:off x="4267200" y="4330072"/>
            <a:ext cx="1330325" cy="1287462"/>
          </a:xfrm>
          <a:prstGeom prst="rect">
            <a:avLst/>
          </a:prstGeom>
          <a:noFill/>
          <a:ln w="9525">
            <a:noFill/>
            <a:miter lim="800000"/>
            <a:headEnd/>
            <a:tailEnd/>
          </a:ln>
        </p:spPr>
      </p:pic>
      <p:pic>
        <p:nvPicPr>
          <p:cNvPr id="4" name="Picture 2" descr="C:\Documents and Settings\George\Desktop\martincooper1_wideweb__470x362,0.jpg"/>
          <p:cNvPicPr>
            <a:picLocks noChangeAspect="1" noChangeArrowheads="1"/>
          </p:cNvPicPr>
          <p:nvPr/>
        </p:nvPicPr>
        <p:blipFill>
          <a:blip r:embed="rId6" cstate="print"/>
          <a:srcRect/>
          <a:stretch>
            <a:fillRect/>
          </a:stretch>
        </p:blipFill>
        <p:spPr bwMode="auto">
          <a:xfrm>
            <a:off x="76200" y="4419600"/>
            <a:ext cx="2133600" cy="1643326"/>
          </a:xfrm>
          <a:prstGeom prst="rect">
            <a:avLst/>
          </a:prstGeom>
          <a:ln>
            <a:noFill/>
          </a:ln>
          <a:effectLst>
            <a:softEdge rad="112500"/>
          </a:effectLst>
        </p:spPr>
      </p:pic>
      <p:pic>
        <p:nvPicPr>
          <p:cNvPr id="52278" name="Picture 5" descr="C:\Documents and Settings\George\Desktop\motorola-dynatac-8000x-3u8-460.jpg"/>
          <p:cNvPicPr>
            <a:picLocks noChangeAspect="1" noChangeArrowheads="1"/>
          </p:cNvPicPr>
          <p:nvPr/>
        </p:nvPicPr>
        <p:blipFill>
          <a:blip r:embed="rId7" cstate="print">
            <a:clrChange>
              <a:clrFrom>
                <a:srgbClr val="FFFFFF"/>
              </a:clrFrom>
              <a:clrTo>
                <a:srgbClr val="FFFFFF">
                  <a:alpha val="0"/>
                </a:srgbClr>
              </a:clrTo>
            </a:clrChange>
          </a:blip>
          <a:srcRect l="28424" r="27228"/>
          <a:stretch>
            <a:fillRect/>
          </a:stretch>
        </p:blipFill>
        <p:spPr bwMode="auto">
          <a:xfrm>
            <a:off x="1676400" y="3505200"/>
            <a:ext cx="1600200" cy="2706688"/>
          </a:xfrm>
          <a:prstGeom prst="rect">
            <a:avLst/>
          </a:prstGeom>
          <a:noFill/>
          <a:ln w="9525">
            <a:noFill/>
            <a:miter lim="800000"/>
            <a:headEnd/>
            <a:tailEnd/>
          </a:ln>
        </p:spPr>
      </p:pic>
      <p:sp>
        <p:nvSpPr>
          <p:cNvPr id="13" name="Rounded Rectangle 12"/>
          <p:cNvSpPr/>
          <p:nvPr/>
        </p:nvSpPr>
        <p:spPr>
          <a:xfrm>
            <a:off x="6667500" y="6400800"/>
            <a:ext cx="2019300" cy="3048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smtClean="0"/>
              <a:t>4-G</a:t>
            </a:r>
            <a:endParaRPr lang="en-GB" dirty="0"/>
          </a:p>
        </p:txBody>
      </p:sp>
      <p:sp>
        <p:nvSpPr>
          <p:cNvPr id="14" name="Rounded Rectangle 13"/>
          <p:cNvSpPr/>
          <p:nvPr/>
        </p:nvSpPr>
        <p:spPr>
          <a:xfrm>
            <a:off x="4572000" y="6400800"/>
            <a:ext cx="2019300" cy="304800"/>
          </a:xfrm>
          <a:prstGeom prst="roundRect">
            <a:avLst/>
          </a:prstGeom>
          <a:solidFill>
            <a:schemeClr val="accent1">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3-G</a:t>
            </a:r>
            <a:endParaRPr lang="en-GB" dirty="0"/>
          </a:p>
        </p:txBody>
      </p:sp>
      <p:sp>
        <p:nvSpPr>
          <p:cNvPr id="15" name="Rounded Rectangle 14"/>
          <p:cNvSpPr/>
          <p:nvPr/>
        </p:nvSpPr>
        <p:spPr>
          <a:xfrm>
            <a:off x="2476500" y="6400800"/>
            <a:ext cx="2019300" cy="304800"/>
          </a:xfrm>
          <a:prstGeom prst="round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smtClean="0"/>
              <a:t>2-G</a:t>
            </a:r>
            <a:endParaRPr lang="en-GB" dirty="0"/>
          </a:p>
        </p:txBody>
      </p:sp>
      <p:sp>
        <p:nvSpPr>
          <p:cNvPr id="16" name="Rounded Rectangle 15"/>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pic>
        <p:nvPicPr>
          <p:cNvPr id="2" name="Picture 1"/>
          <p:cNvPicPr>
            <a:picLocks noChangeAspect="1"/>
          </p:cNvPicPr>
          <p:nvPr/>
        </p:nvPicPr>
        <p:blipFill>
          <a:blip r:embed="rId8"/>
          <a:stretch>
            <a:fillRect/>
          </a:stretch>
        </p:blipFill>
        <p:spPr>
          <a:xfrm>
            <a:off x="7467600" y="4648200"/>
            <a:ext cx="1485900" cy="1112991"/>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lg47\Desktop\intermission.jpg"/>
          <p:cNvPicPr>
            <a:picLocks noChangeAspect="1" noChangeArrowheads="1"/>
          </p:cNvPicPr>
          <p:nvPr/>
        </p:nvPicPr>
        <p:blipFill>
          <a:blip r:embed="rId4" cstate="print"/>
          <a:srcRect/>
          <a:stretch>
            <a:fillRect/>
          </a:stretch>
        </p:blipFill>
        <p:spPr bwMode="auto">
          <a:xfrm>
            <a:off x="1588" y="838200"/>
            <a:ext cx="9142412" cy="51435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282968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0" y="0"/>
            <a:ext cx="9144000" cy="6858000"/>
            <a:chOff x="0" y="0"/>
            <a:chExt cx="9144000" cy="6858000"/>
          </a:xfrm>
        </p:grpSpPr>
        <p:pic>
          <p:nvPicPr>
            <p:cNvPr id="11273" name="Picture 2" descr="C:\Documents and Settings\George\Desktop\WWII_Europe_1941-1942_Map_EN.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0" name="Freeform 9"/>
            <p:cNvSpPr/>
            <p:nvPr/>
          </p:nvSpPr>
          <p:spPr>
            <a:xfrm>
              <a:off x="1" y="40758"/>
              <a:ext cx="5518298" cy="1864242"/>
            </a:xfrm>
            <a:custGeom>
              <a:avLst/>
              <a:gdLst>
                <a:gd name="connsiteX0" fmla="*/ 0 w 5305647"/>
                <a:gd name="connsiteY0" fmla="*/ 1777409 h 1777409"/>
                <a:gd name="connsiteX1" fmla="*/ 2317898 w 5305647"/>
                <a:gd name="connsiteY1" fmla="*/ 1086293 h 1777409"/>
                <a:gd name="connsiteX2" fmla="*/ 3625702 w 5305647"/>
                <a:gd name="connsiteY2" fmla="*/ 171893 h 1777409"/>
                <a:gd name="connsiteX3" fmla="*/ 4954772 w 5305647"/>
                <a:gd name="connsiteY3" fmla="*/ 54935 h 1777409"/>
                <a:gd name="connsiteX4" fmla="*/ 5305647 w 5305647"/>
                <a:gd name="connsiteY4" fmla="*/ 267586 h 1777409"/>
                <a:gd name="connsiteX5" fmla="*/ 5305647 w 5305647"/>
                <a:gd name="connsiteY5" fmla="*/ 267586 h 177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5647" h="1777409">
                  <a:moveTo>
                    <a:pt x="0" y="1777409"/>
                  </a:moveTo>
                  <a:cubicBezTo>
                    <a:pt x="856807" y="1565644"/>
                    <a:pt x="1713614" y="1353879"/>
                    <a:pt x="2317898" y="1086293"/>
                  </a:cubicBezTo>
                  <a:cubicBezTo>
                    <a:pt x="2922182" y="818707"/>
                    <a:pt x="3186223" y="343786"/>
                    <a:pt x="3625702" y="171893"/>
                  </a:cubicBezTo>
                  <a:cubicBezTo>
                    <a:pt x="4065181" y="0"/>
                    <a:pt x="4674781" y="38986"/>
                    <a:pt x="4954772" y="54935"/>
                  </a:cubicBezTo>
                  <a:cubicBezTo>
                    <a:pt x="5234763" y="70884"/>
                    <a:pt x="5305647" y="267586"/>
                    <a:pt x="5305647" y="267586"/>
                  </a:cubicBezTo>
                  <a:lnTo>
                    <a:pt x="5305647" y="267586"/>
                  </a:lnTo>
                </a:path>
              </a:pathLst>
            </a:custGeom>
            <a:ln w="15875">
              <a:prstDash val="dash"/>
              <a:tailEnd type="triangle" w="lg" len="lg"/>
            </a:ln>
          </p:spPr>
          <p:style>
            <a:lnRef idx="3">
              <a:schemeClr val="dk1"/>
            </a:lnRef>
            <a:fillRef idx="0">
              <a:schemeClr val="dk1"/>
            </a:fillRef>
            <a:effectRef idx="2">
              <a:schemeClr val="dk1"/>
            </a:effectRef>
            <a:fontRef idx="minor">
              <a:schemeClr val="tx1"/>
            </a:fontRef>
          </p:style>
          <p:txBody>
            <a:bodyPr anchor="ctr"/>
            <a:lstStyle/>
            <a:p>
              <a:pPr algn="ctr">
                <a:defRPr/>
              </a:pPr>
              <a:endParaRPr lang="en-GB"/>
            </a:p>
          </p:txBody>
        </p:sp>
        <p:sp>
          <p:nvSpPr>
            <p:cNvPr id="13" name="Freeform 12"/>
            <p:cNvSpPr/>
            <p:nvPr/>
          </p:nvSpPr>
          <p:spPr>
            <a:xfrm>
              <a:off x="0" y="2589028"/>
              <a:ext cx="1382233" cy="230372"/>
            </a:xfrm>
            <a:custGeom>
              <a:avLst/>
              <a:gdLst>
                <a:gd name="connsiteX0" fmla="*/ 0 w 1212112"/>
                <a:gd name="connsiteY0" fmla="*/ 207335 h 207335"/>
                <a:gd name="connsiteX1" fmla="*/ 595423 w 1212112"/>
                <a:gd name="connsiteY1" fmla="*/ 26581 h 207335"/>
                <a:gd name="connsiteX2" fmla="*/ 1212112 w 1212112"/>
                <a:gd name="connsiteY2" fmla="*/ 47846 h 207335"/>
                <a:gd name="connsiteX3" fmla="*/ 1212112 w 1212112"/>
                <a:gd name="connsiteY3" fmla="*/ 47846 h 207335"/>
              </a:gdLst>
              <a:ahLst/>
              <a:cxnLst>
                <a:cxn ang="0">
                  <a:pos x="connsiteX0" y="connsiteY0"/>
                </a:cxn>
                <a:cxn ang="0">
                  <a:pos x="connsiteX1" y="connsiteY1"/>
                </a:cxn>
                <a:cxn ang="0">
                  <a:pos x="connsiteX2" y="connsiteY2"/>
                </a:cxn>
                <a:cxn ang="0">
                  <a:pos x="connsiteX3" y="connsiteY3"/>
                </a:cxn>
              </a:cxnLst>
              <a:rect l="l" t="t" r="r" b="b"/>
              <a:pathLst>
                <a:path w="1212112" h="207335">
                  <a:moveTo>
                    <a:pt x="0" y="207335"/>
                  </a:moveTo>
                  <a:cubicBezTo>
                    <a:pt x="196702" y="130249"/>
                    <a:pt x="393404" y="53163"/>
                    <a:pt x="595423" y="26581"/>
                  </a:cubicBezTo>
                  <a:cubicBezTo>
                    <a:pt x="797442" y="0"/>
                    <a:pt x="1212112" y="47846"/>
                    <a:pt x="1212112" y="47846"/>
                  </a:cubicBezTo>
                  <a:lnTo>
                    <a:pt x="1212112" y="47846"/>
                  </a:lnTo>
                </a:path>
              </a:pathLst>
            </a:custGeom>
            <a:ln w="15875">
              <a:prstDash val="dash"/>
              <a:tailEnd type="triangle" w="lg" len="lg"/>
            </a:ln>
          </p:spPr>
          <p:style>
            <a:lnRef idx="3">
              <a:schemeClr val="dk1"/>
            </a:lnRef>
            <a:fillRef idx="0">
              <a:schemeClr val="dk1"/>
            </a:fillRef>
            <a:effectRef idx="2">
              <a:schemeClr val="dk1"/>
            </a:effectRef>
            <a:fontRef idx="minor">
              <a:schemeClr val="tx1"/>
            </a:fontRef>
          </p:style>
          <p:txBody>
            <a:bodyPr anchor="ctr"/>
            <a:lstStyle/>
            <a:p>
              <a:pPr algn="ctr">
                <a:defRPr/>
              </a:pPr>
              <a:endParaRPr lang="en-GB"/>
            </a:p>
          </p:txBody>
        </p:sp>
        <p:sp>
          <p:nvSpPr>
            <p:cNvPr id="14" name="Freeform 13"/>
            <p:cNvSpPr/>
            <p:nvPr/>
          </p:nvSpPr>
          <p:spPr>
            <a:xfrm>
              <a:off x="0" y="3810000"/>
              <a:ext cx="1295400" cy="45719"/>
            </a:xfrm>
            <a:custGeom>
              <a:avLst/>
              <a:gdLst>
                <a:gd name="connsiteX0" fmla="*/ 0 w 967563"/>
                <a:gd name="connsiteY0" fmla="*/ 0 h 138223"/>
                <a:gd name="connsiteX1" fmla="*/ 467833 w 967563"/>
                <a:gd name="connsiteY1" fmla="*/ 95693 h 138223"/>
                <a:gd name="connsiteX2" fmla="*/ 967563 w 967563"/>
                <a:gd name="connsiteY2" fmla="*/ 138223 h 138223"/>
              </a:gdLst>
              <a:ahLst/>
              <a:cxnLst>
                <a:cxn ang="0">
                  <a:pos x="connsiteX0" y="connsiteY0"/>
                </a:cxn>
                <a:cxn ang="0">
                  <a:pos x="connsiteX1" y="connsiteY1"/>
                </a:cxn>
                <a:cxn ang="0">
                  <a:pos x="connsiteX2" y="connsiteY2"/>
                </a:cxn>
              </a:cxnLst>
              <a:rect l="l" t="t" r="r" b="b"/>
              <a:pathLst>
                <a:path w="967563" h="138223">
                  <a:moveTo>
                    <a:pt x="0" y="0"/>
                  </a:moveTo>
                  <a:cubicBezTo>
                    <a:pt x="153286" y="36328"/>
                    <a:pt x="306573" y="72656"/>
                    <a:pt x="467833" y="95693"/>
                  </a:cubicBezTo>
                  <a:cubicBezTo>
                    <a:pt x="629093" y="118730"/>
                    <a:pt x="798328" y="128476"/>
                    <a:pt x="967563" y="138223"/>
                  </a:cubicBezTo>
                </a:path>
              </a:pathLst>
            </a:custGeom>
            <a:ln w="15875">
              <a:prstDash val="dash"/>
              <a:tailEnd type="triangle" w="lg" len="lg"/>
            </a:ln>
          </p:spPr>
          <p:style>
            <a:lnRef idx="3">
              <a:schemeClr val="dk1"/>
            </a:lnRef>
            <a:fillRef idx="0">
              <a:schemeClr val="dk1"/>
            </a:fillRef>
            <a:effectRef idx="2">
              <a:schemeClr val="dk1"/>
            </a:effectRef>
            <a:fontRef idx="minor">
              <a:schemeClr val="tx1"/>
            </a:fontRef>
          </p:style>
          <p:txBody>
            <a:bodyPr anchor="ctr"/>
            <a:lstStyle/>
            <a:p>
              <a:pPr algn="ctr">
                <a:defRPr/>
              </a:pPr>
              <a:endParaRPr lang="en-GB"/>
            </a:p>
          </p:txBody>
        </p:sp>
        <p:sp>
          <p:nvSpPr>
            <p:cNvPr id="15" name="Freeform 14"/>
            <p:cNvSpPr/>
            <p:nvPr/>
          </p:nvSpPr>
          <p:spPr>
            <a:xfrm>
              <a:off x="1203252" y="136452"/>
              <a:ext cx="4176822" cy="2372832"/>
            </a:xfrm>
            <a:custGeom>
              <a:avLst/>
              <a:gdLst>
                <a:gd name="connsiteX0" fmla="*/ 264041 w 4176822"/>
                <a:gd name="connsiteY0" fmla="*/ 2372832 h 2372832"/>
                <a:gd name="connsiteX1" fmla="*/ 83288 w 4176822"/>
                <a:gd name="connsiteY1" fmla="*/ 1947529 h 2372832"/>
                <a:gd name="connsiteX2" fmla="*/ 763771 w 4176822"/>
                <a:gd name="connsiteY2" fmla="*/ 1384004 h 2372832"/>
                <a:gd name="connsiteX3" fmla="*/ 1922720 w 4176822"/>
                <a:gd name="connsiteY3" fmla="*/ 926804 h 2372832"/>
                <a:gd name="connsiteX4" fmla="*/ 2826488 w 4176822"/>
                <a:gd name="connsiteY4" fmla="*/ 214422 h 2372832"/>
                <a:gd name="connsiteX5" fmla="*/ 3772785 w 4176822"/>
                <a:gd name="connsiteY5" fmla="*/ 12404 h 2372832"/>
                <a:gd name="connsiteX6" fmla="*/ 4176822 w 4176822"/>
                <a:gd name="connsiteY6" fmla="*/ 139995 h 237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822" h="2372832">
                  <a:moveTo>
                    <a:pt x="264041" y="2372832"/>
                  </a:moveTo>
                  <a:cubicBezTo>
                    <a:pt x="132020" y="2242583"/>
                    <a:pt x="0" y="2112334"/>
                    <a:pt x="83288" y="1947529"/>
                  </a:cubicBezTo>
                  <a:cubicBezTo>
                    <a:pt x="166576" y="1782724"/>
                    <a:pt x="457199" y="1554125"/>
                    <a:pt x="763771" y="1384004"/>
                  </a:cubicBezTo>
                  <a:cubicBezTo>
                    <a:pt x="1070343" y="1213883"/>
                    <a:pt x="1578934" y="1121734"/>
                    <a:pt x="1922720" y="926804"/>
                  </a:cubicBezTo>
                  <a:cubicBezTo>
                    <a:pt x="2266506" y="731874"/>
                    <a:pt x="2518144" y="366822"/>
                    <a:pt x="2826488" y="214422"/>
                  </a:cubicBezTo>
                  <a:cubicBezTo>
                    <a:pt x="3134832" y="62022"/>
                    <a:pt x="3547729" y="24808"/>
                    <a:pt x="3772785" y="12404"/>
                  </a:cubicBezTo>
                  <a:cubicBezTo>
                    <a:pt x="3997841" y="0"/>
                    <a:pt x="4087331" y="69997"/>
                    <a:pt x="4176822" y="139995"/>
                  </a:cubicBezTo>
                </a:path>
              </a:pathLst>
            </a:custGeom>
            <a:ln w="15875">
              <a:prstDash val="dash"/>
              <a:tailEnd type="triangle" w="lg" len="lg"/>
            </a:ln>
          </p:spPr>
          <p:style>
            <a:lnRef idx="3">
              <a:schemeClr val="dk1"/>
            </a:lnRef>
            <a:fillRef idx="0">
              <a:schemeClr val="dk1"/>
            </a:fillRef>
            <a:effectRef idx="2">
              <a:schemeClr val="dk1"/>
            </a:effectRef>
            <a:fontRef idx="minor">
              <a:schemeClr val="tx1"/>
            </a:fontRef>
          </p:style>
          <p:txBody>
            <a:bodyPr anchor="ctr"/>
            <a:lstStyle/>
            <a:p>
              <a:pPr algn="ctr">
                <a:defRPr/>
              </a:pPr>
              <a:endParaRPr lang="en-GB"/>
            </a:p>
          </p:txBody>
        </p:sp>
        <p:sp>
          <p:nvSpPr>
            <p:cNvPr id="16" name="Freeform 15"/>
            <p:cNvSpPr/>
            <p:nvPr/>
          </p:nvSpPr>
          <p:spPr>
            <a:xfrm>
              <a:off x="1" y="2286000"/>
              <a:ext cx="1222744" cy="85060"/>
            </a:xfrm>
            <a:custGeom>
              <a:avLst/>
              <a:gdLst>
                <a:gd name="connsiteX0" fmla="*/ 0 w 1127051"/>
                <a:gd name="connsiteY0" fmla="*/ 33670 h 108097"/>
                <a:gd name="connsiteX1" fmla="*/ 637954 w 1127051"/>
                <a:gd name="connsiteY1" fmla="*/ 12404 h 108097"/>
                <a:gd name="connsiteX2" fmla="*/ 1127051 w 1127051"/>
                <a:gd name="connsiteY2" fmla="*/ 108097 h 108097"/>
              </a:gdLst>
              <a:ahLst/>
              <a:cxnLst>
                <a:cxn ang="0">
                  <a:pos x="connsiteX0" y="connsiteY0"/>
                </a:cxn>
                <a:cxn ang="0">
                  <a:pos x="connsiteX1" y="connsiteY1"/>
                </a:cxn>
                <a:cxn ang="0">
                  <a:pos x="connsiteX2" y="connsiteY2"/>
                </a:cxn>
              </a:cxnLst>
              <a:rect l="l" t="t" r="r" b="b"/>
              <a:pathLst>
                <a:path w="1127051" h="108097">
                  <a:moveTo>
                    <a:pt x="0" y="33670"/>
                  </a:moveTo>
                  <a:cubicBezTo>
                    <a:pt x="225056" y="16835"/>
                    <a:pt x="450112" y="0"/>
                    <a:pt x="637954" y="12404"/>
                  </a:cubicBezTo>
                  <a:cubicBezTo>
                    <a:pt x="825796" y="24808"/>
                    <a:pt x="976423" y="66452"/>
                    <a:pt x="1127051" y="108097"/>
                  </a:cubicBezTo>
                </a:path>
              </a:pathLst>
            </a:custGeom>
            <a:ln w="15875">
              <a:prstDash val="dash"/>
              <a:tailEnd type="triangle" w="lg" len="lg"/>
            </a:ln>
          </p:spPr>
          <p:style>
            <a:lnRef idx="3">
              <a:schemeClr val="dk1"/>
            </a:lnRef>
            <a:fillRef idx="0">
              <a:schemeClr val="dk1"/>
            </a:fillRef>
            <a:effectRef idx="2">
              <a:schemeClr val="dk1"/>
            </a:effectRef>
            <a:fontRef idx="minor">
              <a:schemeClr val="tx1"/>
            </a:fontRef>
          </p:style>
          <p:txBody>
            <a:bodyPr anchor="ctr"/>
            <a:lstStyle/>
            <a:p>
              <a:pPr algn="ctr">
                <a:defRPr/>
              </a:pPr>
              <a:endParaRPr lang="en-GB"/>
            </a:p>
          </p:txBody>
        </p:sp>
        <p:sp>
          <p:nvSpPr>
            <p:cNvPr id="17" name="Freeform 16"/>
            <p:cNvSpPr/>
            <p:nvPr/>
          </p:nvSpPr>
          <p:spPr>
            <a:xfrm>
              <a:off x="0" y="2851298"/>
              <a:ext cx="1467293" cy="272902"/>
            </a:xfrm>
            <a:custGeom>
              <a:avLst/>
              <a:gdLst>
                <a:gd name="connsiteX0" fmla="*/ 0 w 1350335"/>
                <a:gd name="connsiteY0" fmla="*/ 253409 h 253409"/>
                <a:gd name="connsiteX1" fmla="*/ 1010093 w 1350335"/>
                <a:gd name="connsiteY1" fmla="*/ 19493 h 253409"/>
                <a:gd name="connsiteX2" fmla="*/ 1350335 w 1350335"/>
                <a:gd name="connsiteY2" fmla="*/ 136451 h 253409"/>
              </a:gdLst>
              <a:ahLst/>
              <a:cxnLst>
                <a:cxn ang="0">
                  <a:pos x="connsiteX0" y="connsiteY0"/>
                </a:cxn>
                <a:cxn ang="0">
                  <a:pos x="connsiteX1" y="connsiteY1"/>
                </a:cxn>
                <a:cxn ang="0">
                  <a:pos x="connsiteX2" y="connsiteY2"/>
                </a:cxn>
              </a:cxnLst>
              <a:rect l="l" t="t" r="r" b="b"/>
              <a:pathLst>
                <a:path w="1350335" h="253409">
                  <a:moveTo>
                    <a:pt x="0" y="253409"/>
                  </a:moveTo>
                  <a:cubicBezTo>
                    <a:pt x="392518" y="146197"/>
                    <a:pt x="785037" y="38986"/>
                    <a:pt x="1010093" y="19493"/>
                  </a:cubicBezTo>
                  <a:cubicBezTo>
                    <a:pt x="1235149" y="0"/>
                    <a:pt x="1292742" y="68225"/>
                    <a:pt x="1350335" y="136451"/>
                  </a:cubicBezTo>
                </a:path>
              </a:pathLst>
            </a:custGeom>
            <a:ln w="15875">
              <a:prstDash val="dash"/>
              <a:tailEnd type="triangle" w="lg" len="lg"/>
            </a:ln>
          </p:spPr>
          <p:style>
            <a:lnRef idx="3">
              <a:schemeClr val="dk1"/>
            </a:lnRef>
            <a:fillRef idx="0">
              <a:schemeClr val="dk1"/>
            </a:fillRef>
            <a:effectRef idx="2">
              <a:schemeClr val="dk1"/>
            </a:effectRef>
            <a:fontRef idx="minor">
              <a:schemeClr val="tx1"/>
            </a:fontRef>
          </p:style>
          <p:txBody>
            <a:bodyPr anchor="ctr"/>
            <a:lstStyle/>
            <a:p>
              <a:pPr algn="ctr">
                <a:defRPr/>
              </a:pPr>
              <a:endParaRPr lang="en-GB"/>
            </a:p>
          </p:txBody>
        </p:sp>
        <p:pic>
          <p:nvPicPr>
            <p:cNvPr id="104450" name="Picture 2" descr="C:\Documents and Settings\George\Desktop\jeremiahobrien.png"/>
            <p:cNvPicPr>
              <a:picLocks noChangeAspect="1" noChangeArrowheads="1"/>
            </p:cNvPicPr>
            <p:nvPr/>
          </p:nvPicPr>
          <p:blipFill>
            <a:blip r:embed="rId3" cstate="print"/>
            <a:srcRect/>
            <a:stretch>
              <a:fillRect/>
            </a:stretch>
          </p:blipFill>
          <p:spPr bwMode="auto">
            <a:xfrm>
              <a:off x="0" y="1524000"/>
              <a:ext cx="876300" cy="225425"/>
            </a:xfrm>
            <a:prstGeom prst="rect">
              <a:avLst/>
            </a:prstGeom>
            <a:noFill/>
            <a:effectLst>
              <a:outerShdw blurRad="50800" dist="38100" dir="5400000" algn="t" rotWithShape="0">
                <a:prstClr val="black">
                  <a:alpha val="40000"/>
                </a:prstClr>
              </a:outerShdw>
            </a:effectLst>
          </p:spPr>
        </p:pic>
        <p:pic>
          <p:nvPicPr>
            <p:cNvPr id="19" name="Picture 2" descr="C:\Documents and Settings\George\Desktop\jeremiahobrien.png"/>
            <p:cNvPicPr>
              <a:picLocks noChangeAspect="1" noChangeArrowheads="1"/>
            </p:cNvPicPr>
            <p:nvPr/>
          </p:nvPicPr>
          <p:blipFill>
            <a:blip r:embed="rId3" cstate="print"/>
            <a:srcRect/>
            <a:stretch>
              <a:fillRect/>
            </a:stretch>
          </p:blipFill>
          <p:spPr bwMode="auto">
            <a:xfrm>
              <a:off x="114300" y="1905000"/>
              <a:ext cx="876300" cy="225425"/>
            </a:xfrm>
            <a:prstGeom prst="rect">
              <a:avLst/>
            </a:prstGeom>
            <a:noFill/>
            <a:effectLst>
              <a:outerShdw blurRad="50800" dist="38100" dir="5400000" algn="t" rotWithShape="0">
                <a:prstClr val="black">
                  <a:alpha val="40000"/>
                </a:prstClr>
              </a:outerShdw>
            </a:effectLst>
          </p:spPr>
        </p:pic>
        <p:pic>
          <p:nvPicPr>
            <p:cNvPr id="20" name="Picture 2" descr="C:\Documents and Settings\George\Desktop\jeremiahobrien.png"/>
            <p:cNvPicPr>
              <a:picLocks noChangeAspect="1" noChangeArrowheads="1"/>
            </p:cNvPicPr>
            <p:nvPr/>
          </p:nvPicPr>
          <p:blipFill>
            <a:blip r:embed="rId3" cstate="print"/>
            <a:srcRect/>
            <a:stretch>
              <a:fillRect/>
            </a:stretch>
          </p:blipFill>
          <p:spPr bwMode="auto">
            <a:xfrm>
              <a:off x="38100" y="2438400"/>
              <a:ext cx="876300" cy="225425"/>
            </a:xfrm>
            <a:prstGeom prst="rect">
              <a:avLst/>
            </a:prstGeom>
            <a:noFill/>
            <a:effectLst>
              <a:outerShdw blurRad="50800" dist="38100" dir="5400000" algn="t" rotWithShape="0">
                <a:prstClr val="black">
                  <a:alpha val="40000"/>
                </a:prstClr>
              </a:outerShdw>
            </a:effectLst>
          </p:spPr>
        </p:pic>
        <p:pic>
          <p:nvPicPr>
            <p:cNvPr id="21" name="Picture 2" descr="C:\Documents and Settings\George\Desktop\jeremiahobrien.png"/>
            <p:cNvPicPr>
              <a:picLocks noChangeAspect="1" noChangeArrowheads="1"/>
            </p:cNvPicPr>
            <p:nvPr/>
          </p:nvPicPr>
          <p:blipFill>
            <a:blip r:embed="rId3" cstate="print"/>
            <a:srcRect/>
            <a:stretch>
              <a:fillRect/>
            </a:stretch>
          </p:blipFill>
          <p:spPr bwMode="auto">
            <a:xfrm>
              <a:off x="190500" y="2819400"/>
              <a:ext cx="876300" cy="225425"/>
            </a:xfrm>
            <a:prstGeom prst="rect">
              <a:avLst/>
            </a:prstGeom>
            <a:noFill/>
            <a:effectLst>
              <a:outerShdw blurRad="50800" dist="38100" dir="5400000" algn="t" rotWithShape="0">
                <a:prstClr val="black">
                  <a:alpha val="40000"/>
                </a:prstClr>
              </a:outerShdw>
            </a:effectLst>
          </p:spPr>
        </p:pic>
        <p:pic>
          <p:nvPicPr>
            <p:cNvPr id="22" name="Picture 2" descr="C:\Documents and Settings\George\Desktop\jeremiahobrien.png"/>
            <p:cNvPicPr>
              <a:picLocks noChangeAspect="1" noChangeArrowheads="1"/>
            </p:cNvPicPr>
            <p:nvPr/>
          </p:nvPicPr>
          <p:blipFill>
            <a:blip r:embed="rId3" cstate="print"/>
            <a:srcRect/>
            <a:stretch>
              <a:fillRect/>
            </a:stretch>
          </p:blipFill>
          <p:spPr bwMode="auto">
            <a:xfrm>
              <a:off x="0" y="3505200"/>
              <a:ext cx="876300" cy="225425"/>
            </a:xfrm>
            <a:prstGeom prst="rect">
              <a:avLst/>
            </a:prstGeom>
            <a:noFill/>
            <a:effectLst>
              <a:outerShdw blurRad="50800" dist="38100" dir="5400000" algn="t" rotWithShape="0">
                <a:prstClr val="black">
                  <a:alpha val="40000"/>
                </a:prstClr>
              </a:outerShdw>
            </a:effectLst>
          </p:spPr>
        </p:pic>
      </p:grpSp>
      <p:pic>
        <p:nvPicPr>
          <p:cNvPr id="28674" name="Picture 2" descr="C:\Documents and Settings\George\Desktop\Untitled-1.png"/>
          <p:cNvPicPr>
            <a:picLocks noChangeAspect="1" noChangeArrowheads="1"/>
          </p:cNvPicPr>
          <p:nvPr/>
        </p:nvPicPr>
        <p:blipFill>
          <a:blip r:embed="rId4" cstate="print">
            <a:duotone>
              <a:prstClr val="black"/>
              <a:schemeClr val="tx1">
                <a:lumMod val="95000"/>
                <a:lumOff val="5000"/>
                <a:tint val="45000"/>
                <a:satMod val="400000"/>
              </a:schemeClr>
            </a:duotone>
          </a:blip>
          <a:srcRect/>
          <a:stretch>
            <a:fillRect/>
          </a:stretch>
        </p:blipFill>
        <p:spPr bwMode="auto">
          <a:xfrm>
            <a:off x="1905000" y="2846274"/>
            <a:ext cx="1295400" cy="277926"/>
          </a:xfrm>
          <a:prstGeom prst="rect">
            <a:avLst/>
          </a:prstGeom>
          <a:noFill/>
          <a:effectLst>
            <a:outerShdw blurRad="50800" dist="38100" dir="2700000" algn="tl" rotWithShape="0">
              <a:prstClr val="black">
                <a:alpha val="40000"/>
              </a:prstClr>
            </a:outerShdw>
          </a:effectLst>
        </p:spPr>
      </p:pic>
      <p:pic>
        <p:nvPicPr>
          <p:cNvPr id="23" name="Picture 2" descr="C:\Documents and Settings\George\Desktop\Untitled-1.png"/>
          <p:cNvPicPr>
            <a:picLocks noChangeAspect="1" noChangeArrowheads="1"/>
          </p:cNvPicPr>
          <p:nvPr/>
        </p:nvPicPr>
        <p:blipFill>
          <a:blip r:embed="rId4" cstate="print">
            <a:duotone>
              <a:prstClr val="black"/>
              <a:schemeClr val="tx1">
                <a:lumMod val="95000"/>
                <a:lumOff val="5000"/>
                <a:tint val="45000"/>
                <a:satMod val="400000"/>
              </a:schemeClr>
            </a:duotone>
          </a:blip>
          <a:srcRect/>
          <a:stretch>
            <a:fillRect/>
          </a:stretch>
        </p:blipFill>
        <p:spPr bwMode="auto">
          <a:xfrm>
            <a:off x="152400" y="5617992"/>
            <a:ext cx="1295400" cy="277926"/>
          </a:xfrm>
          <a:prstGeom prst="rect">
            <a:avLst/>
          </a:prstGeom>
          <a:noFill/>
          <a:effectLst>
            <a:outerShdw blurRad="50800" dist="38100" dir="2700000" algn="tl" rotWithShape="0">
              <a:prstClr val="black">
                <a:alpha val="40000"/>
              </a:prstClr>
            </a:outerShdw>
          </a:effectLst>
        </p:spPr>
      </p:pic>
      <p:pic>
        <p:nvPicPr>
          <p:cNvPr id="24" name="Picture 2" descr="C:\Documents and Settings\George\Desktop\Untitled-1.png"/>
          <p:cNvPicPr>
            <a:picLocks noChangeAspect="1" noChangeArrowheads="1"/>
          </p:cNvPicPr>
          <p:nvPr/>
        </p:nvPicPr>
        <p:blipFill>
          <a:blip r:embed="rId4" cstate="print">
            <a:duotone>
              <a:prstClr val="black"/>
              <a:schemeClr val="tx1">
                <a:lumMod val="95000"/>
                <a:lumOff val="5000"/>
                <a:tint val="45000"/>
                <a:satMod val="400000"/>
              </a:schemeClr>
            </a:duotone>
          </a:blip>
          <a:srcRect/>
          <a:stretch>
            <a:fillRect/>
          </a:stretch>
        </p:blipFill>
        <p:spPr bwMode="auto">
          <a:xfrm>
            <a:off x="1676400" y="533400"/>
            <a:ext cx="1295400" cy="277926"/>
          </a:xfrm>
          <a:prstGeom prst="rect">
            <a:avLst/>
          </a:prstGeom>
          <a:noFill/>
          <a:effectLst>
            <a:outerShdw blurRad="50800" dist="38100" dir="2700000" algn="tl" rotWithShape="0">
              <a:prstClr val="black">
                <a:alpha val="40000"/>
              </a:prstClr>
            </a:outerShdw>
          </a:effectLst>
        </p:spPr>
      </p:pic>
      <p:pic>
        <p:nvPicPr>
          <p:cNvPr id="25" name="Picture 2" descr="C:\Documents and Settings\George\Desktop\Untitled-1.png"/>
          <p:cNvPicPr>
            <a:picLocks noChangeAspect="1" noChangeArrowheads="1"/>
          </p:cNvPicPr>
          <p:nvPr/>
        </p:nvPicPr>
        <p:blipFill>
          <a:blip r:embed="rId4" cstate="print">
            <a:duotone>
              <a:prstClr val="black"/>
              <a:schemeClr val="tx1">
                <a:lumMod val="95000"/>
                <a:lumOff val="5000"/>
                <a:tint val="45000"/>
                <a:satMod val="400000"/>
              </a:schemeClr>
            </a:duotone>
          </a:blip>
          <a:srcRect/>
          <a:stretch>
            <a:fillRect/>
          </a:stretch>
        </p:blipFill>
        <p:spPr bwMode="auto">
          <a:xfrm>
            <a:off x="228600" y="1"/>
            <a:ext cx="1295400" cy="277926"/>
          </a:xfrm>
          <a:prstGeom prst="rect">
            <a:avLst/>
          </a:prstGeom>
          <a:noFill/>
          <a:effectLst>
            <a:outerShdw blurRad="50800" dist="38100" dir="2700000" algn="tl" rotWithShape="0">
              <a:prstClr val="black">
                <a:alpha val="40000"/>
              </a:prstClr>
            </a:outerShdw>
          </a:effectLst>
        </p:spPr>
      </p:pic>
      <p:pic>
        <p:nvPicPr>
          <p:cNvPr id="26" name="Picture 2" descr="C:\Documents and Settings\George\Desktop\Untitled-1.png"/>
          <p:cNvPicPr>
            <a:picLocks noChangeAspect="1" noChangeArrowheads="1"/>
          </p:cNvPicPr>
          <p:nvPr/>
        </p:nvPicPr>
        <p:blipFill>
          <a:blip r:embed="rId4" cstate="print">
            <a:duotone>
              <a:prstClr val="black"/>
              <a:schemeClr val="tx1">
                <a:lumMod val="95000"/>
                <a:lumOff val="5000"/>
                <a:tint val="45000"/>
                <a:satMod val="400000"/>
              </a:schemeClr>
            </a:duotone>
          </a:blip>
          <a:srcRect/>
          <a:stretch>
            <a:fillRect/>
          </a:stretch>
        </p:blipFill>
        <p:spPr bwMode="auto">
          <a:xfrm>
            <a:off x="3276600" y="1779474"/>
            <a:ext cx="1295400" cy="277926"/>
          </a:xfrm>
          <a:prstGeom prst="rect">
            <a:avLst/>
          </a:prstGeom>
          <a:noFill/>
          <a:effectLst>
            <a:outerShdw blurRad="50800" dist="38100" dir="2700000" algn="tl" rotWithShape="0">
              <a:prstClr val="black">
                <a:alpha val="40000"/>
              </a:prstClr>
            </a:outerShdw>
          </a:effectLst>
        </p:spPr>
      </p:pic>
      <p:pic>
        <p:nvPicPr>
          <p:cNvPr id="27" name="Picture 2" descr="C:\Documents and Settings\George\Desktop\Untitled-1.png"/>
          <p:cNvPicPr>
            <a:picLocks noChangeAspect="1" noChangeArrowheads="1"/>
          </p:cNvPicPr>
          <p:nvPr/>
        </p:nvPicPr>
        <p:blipFill>
          <a:blip r:embed="rId4" cstate="print">
            <a:duotone>
              <a:prstClr val="black"/>
              <a:schemeClr val="tx1">
                <a:lumMod val="95000"/>
                <a:lumOff val="5000"/>
                <a:tint val="45000"/>
                <a:satMod val="400000"/>
              </a:schemeClr>
            </a:duotone>
          </a:blip>
          <a:srcRect/>
          <a:stretch>
            <a:fillRect/>
          </a:stretch>
        </p:blipFill>
        <p:spPr bwMode="auto">
          <a:xfrm>
            <a:off x="196701" y="4322592"/>
            <a:ext cx="1295400" cy="277926"/>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03494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par>
                                <p:cTn id="7" presetID="49" presetClass="path" presetSubtype="0" accel="50000" decel="50000" fill="hold" nodeType="withEffect">
                                  <p:stCondLst>
                                    <p:cond delay="0"/>
                                  </p:stCondLst>
                                  <p:childTnLst>
                                    <p:animMotion origin="layout" path="M 0 0 L 0.25833 0.2 " pathEditMode="relative" rAng="0" ptsTypes="AA">
                                      <p:cBhvr>
                                        <p:cTn id="8" dur="2000" fill="hold"/>
                                        <p:tgtEl>
                                          <p:spTgt spid="2"/>
                                        </p:tgtEl>
                                        <p:attrNameLst>
                                          <p:attrName>ppt_x</p:attrName>
                                          <p:attrName>ppt_y</p:attrName>
                                        </p:attrNameLst>
                                      </p:cBhvr>
                                      <p:rCtr x="12900" y="10000"/>
                                    </p:animMotion>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500"/>
                                        <p:tgtEl>
                                          <p:spTgt spid="26"/>
                                        </p:tgtEl>
                                      </p:cBhvr>
                                    </p:animEffect>
                                  </p:childTnLst>
                                </p:cTn>
                              </p:par>
                              <p:par>
                                <p:cTn id="20" presetID="9" presetClass="entr" presetSubtype="0" fill="hold" nodeType="withEffect">
                                  <p:stCondLst>
                                    <p:cond delay="0"/>
                                  </p:stCondLst>
                                  <p:childTnLst>
                                    <p:set>
                                      <p:cBhvr>
                                        <p:cTn id="21" dur="1" fill="hold">
                                          <p:stCondLst>
                                            <p:cond delay="0"/>
                                          </p:stCondLst>
                                        </p:cTn>
                                        <p:tgtEl>
                                          <p:spTgt spid="28674"/>
                                        </p:tgtEl>
                                        <p:attrNameLst>
                                          <p:attrName>style.visibility</p:attrName>
                                        </p:attrNameLst>
                                      </p:cBhvr>
                                      <p:to>
                                        <p:strVal val="visible"/>
                                      </p:to>
                                    </p:set>
                                    <p:animEffect transition="in" filter="dissolve">
                                      <p:cBhvr>
                                        <p:cTn id="22" dur="500"/>
                                        <p:tgtEl>
                                          <p:spTgt spid="28674"/>
                                        </p:tgtEl>
                                      </p:cBhvr>
                                    </p:animEffect>
                                  </p:childTnLst>
                                </p:cTn>
                              </p:par>
                              <p:par>
                                <p:cTn id="23" presetID="9"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dissolv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5" descr="C:\Documents and Settings\George\Desktop\ws_Silent_Hunter_5_1024x768.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graphicFrame>
        <p:nvGraphicFramePr>
          <p:cNvPr id="34" name="Chart 33"/>
          <p:cNvGraphicFramePr>
            <a:graphicFrameLocks/>
          </p:cNvGraphicFramePr>
          <p:nvPr>
            <p:extLst/>
          </p:nvPr>
        </p:nvGraphicFramePr>
        <p:xfrm>
          <a:off x="152400" y="838201"/>
          <a:ext cx="8686800" cy="5333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67379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5" descr="C:\Documents and Settings\George\Desktop\ws_Silent_Hunter_5_1024x768.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graphicFrame>
        <p:nvGraphicFramePr>
          <p:cNvPr id="34" name="Chart 33"/>
          <p:cNvGraphicFramePr>
            <a:graphicFrameLocks/>
          </p:cNvGraphicFramePr>
          <p:nvPr>
            <p:extLst/>
          </p:nvPr>
        </p:nvGraphicFramePr>
        <p:xfrm>
          <a:off x="152400" y="838201"/>
          <a:ext cx="8686800" cy="5333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330085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descr="C:\Documents and Settings\George\Desktop\fig_1-1_enigma.gif"/>
          <p:cNvPicPr>
            <a:picLocks noChangeAspect="1" noChangeArrowheads="1"/>
          </p:cNvPicPr>
          <p:nvPr/>
        </p:nvPicPr>
        <p:blipFill>
          <a:blip r:embed="rId2" cstate="print"/>
          <a:srcRect/>
          <a:stretch>
            <a:fillRect/>
          </a:stretch>
        </p:blipFill>
        <p:spPr bwMode="auto">
          <a:xfrm>
            <a:off x="1828800" y="1676400"/>
            <a:ext cx="4789488" cy="3352800"/>
          </a:xfrm>
          <a:prstGeom prst="rect">
            <a:avLst/>
          </a:prstGeom>
          <a:noFill/>
          <a:ln w="9525">
            <a:noFill/>
            <a:miter lim="800000"/>
            <a:headEnd/>
            <a:tailEnd/>
          </a:ln>
        </p:spPr>
      </p:pic>
      <p:pic>
        <p:nvPicPr>
          <p:cNvPr id="13315" name="Picture 2" descr="C:\Documents and Settings\George\Desktop\enigma-full-804.jpg"/>
          <p:cNvPicPr>
            <a:picLocks noChangeAspect="1" noChangeArrowheads="1"/>
          </p:cNvPicPr>
          <p:nvPr/>
        </p:nvPicPr>
        <p:blipFill>
          <a:blip r:embed="rId3" cstate="print"/>
          <a:srcRect/>
          <a:stretch>
            <a:fillRect/>
          </a:stretch>
        </p:blipFill>
        <p:spPr bwMode="auto">
          <a:xfrm>
            <a:off x="228600" y="2087563"/>
            <a:ext cx="1524000" cy="3475037"/>
          </a:xfrm>
          <a:prstGeom prst="rect">
            <a:avLst/>
          </a:prstGeom>
          <a:noFill/>
          <a:ln w="9525">
            <a:noFill/>
            <a:miter lim="800000"/>
            <a:headEnd/>
            <a:tailEnd/>
          </a:ln>
        </p:spPr>
      </p:pic>
      <p:sp>
        <p:nvSpPr>
          <p:cNvPr id="5" name="TextBox 4"/>
          <p:cNvSpPr txBox="1"/>
          <p:nvPr/>
        </p:nvSpPr>
        <p:spPr>
          <a:xfrm>
            <a:off x="3505200" y="5181600"/>
            <a:ext cx="4876800" cy="120015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GB" sz="1200" dirty="0"/>
              <a:t>NCZW VUSX PNYM INHZ XMQX SFWX WLKJ AHSH NMCO CCAK UQPM KCSM HKSE INJU SBLK IOSX CKUB HMLL XCSJ USRR DVKO HULX WCCB GVLI YXEO AHXR HKKF VDRE WEZL XOBA FGYU JQUK GRTV UKAM EURB VEKS UHHV OYHA BCJW MAKL FKLM YFVN RIZR VVRT KOFD ANJM OLBG FFLE OPRG TFLV RHOW OPBE KVWM UQFM PWPA RMFH AGKX IIBG</a:t>
            </a:r>
          </a:p>
        </p:txBody>
      </p:sp>
      <p:sp>
        <p:nvSpPr>
          <p:cNvPr id="6" name="TextBox 5"/>
          <p:cNvSpPr txBox="1"/>
          <p:nvPr/>
        </p:nvSpPr>
        <p:spPr>
          <a:xfrm>
            <a:off x="381000" y="304800"/>
            <a:ext cx="4876800" cy="1200150"/>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defRPr/>
            </a:pPr>
            <a:r>
              <a:rPr lang="en-GB" sz="1200" dirty="0"/>
              <a:t>FORCED TO SUBMERGE DURING ATTACK, DEPTH CHARGES.</a:t>
            </a:r>
          </a:p>
          <a:p>
            <a:pPr>
              <a:defRPr/>
            </a:pPr>
            <a:r>
              <a:rPr lang="en-GB" sz="1200" dirty="0"/>
              <a:t>LAST ENEMY LOCATION 08:30, NAVAL GRID AJ 9863, 220 DEGREES, 8 NAUTICAL MILES</a:t>
            </a:r>
          </a:p>
          <a:p>
            <a:pPr>
              <a:defRPr/>
            </a:pPr>
            <a:r>
              <a:rPr lang="en-GB" sz="1200" dirty="0"/>
              <a:t>I AM FOLLOWING THE ENEMY</a:t>
            </a:r>
          </a:p>
          <a:p>
            <a:pPr>
              <a:defRPr/>
            </a:pPr>
            <a:r>
              <a:rPr lang="en-GB" sz="1200" dirty="0"/>
              <a:t>BAROMETER 1014 MILLIBAR TENDENCY FALLING, NORTH </a:t>
            </a:r>
            <a:r>
              <a:rPr lang="en-GB" sz="1200" dirty="0" err="1"/>
              <a:t>NORTH</a:t>
            </a:r>
            <a:r>
              <a:rPr lang="en-GB" sz="1200" dirty="0"/>
              <a:t> EAST 4, VISIBILITY 10.</a:t>
            </a:r>
          </a:p>
        </p:txBody>
      </p:sp>
      <p:pic>
        <p:nvPicPr>
          <p:cNvPr id="13319" name="Picture 7" descr="C:\Documents and Settings\George\Desktop\German_Enigma_machine_u-boat.jpg"/>
          <p:cNvPicPr>
            <a:picLocks noChangeAspect="1" noChangeArrowheads="1"/>
          </p:cNvPicPr>
          <p:nvPr/>
        </p:nvPicPr>
        <p:blipFill>
          <a:blip r:embed="rId4" cstate="print"/>
          <a:srcRect/>
          <a:stretch>
            <a:fillRect/>
          </a:stretch>
        </p:blipFill>
        <p:spPr bwMode="auto">
          <a:xfrm>
            <a:off x="6705600" y="457200"/>
            <a:ext cx="2133600" cy="3302787"/>
          </a:xfrm>
          <a:prstGeom prst="rect">
            <a:avLst/>
          </a:prstGeom>
          <a:ln>
            <a:noFill/>
          </a:ln>
          <a:effectLst>
            <a:softEdge rad="112500"/>
          </a:effectLst>
        </p:spPr>
      </p:pic>
    </p:spTree>
    <p:extLst>
      <p:ext uri="{BB962C8B-B14F-4D97-AF65-F5344CB8AC3E}">
        <p14:creationId xmlns:p14="http://schemas.microsoft.com/office/powerpoint/2010/main" val="99456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110"/>
            <a:ext cx="9144000" cy="7189839"/>
          </a:xfrm>
          <a:prstGeom prst="rect">
            <a:avLst/>
          </a:prstGeom>
        </p:spPr>
      </p:pic>
    </p:spTree>
    <p:extLst>
      <p:ext uri="{BB962C8B-B14F-4D97-AF65-F5344CB8AC3E}">
        <p14:creationId xmlns:p14="http://schemas.microsoft.com/office/powerpoint/2010/main" val="1956759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urved Connector 9"/>
          <p:cNvCxnSpPr/>
          <p:nvPr/>
        </p:nvCxnSpPr>
        <p:spPr>
          <a:xfrm rot="16200000" flipV="1">
            <a:off x="2552700" y="2400300"/>
            <a:ext cx="3200400" cy="2362200"/>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4" name="Picture 7" descr="C:\Documents and Settings\George\Desktop\German_Enigma_machine_u-boat.jpg"/>
          <p:cNvPicPr>
            <a:picLocks noChangeAspect="1" noChangeArrowheads="1"/>
          </p:cNvPicPr>
          <p:nvPr/>
        </p:nvPicPr>
        <p:blipFill>
          <a:blip r:embed="rId3" cstate="print"/>
          <a:srcRect/>
          <a:stretch>
            <a:fillRect/>
          </a:stretch>
        </p:blipFill>
        <p:spPr bwMode="auto">
          <a:xfrm>
            <a:off x="6705600" y="457200"/>
            <a:ext cx="2133600" cy="3302787"/>
          </a:xfrm>
          <a:prstGeom prst="rect">
            <a:avLst/>
          </a:prstGeom>
          <a:ln>
            <a:noFill/>
          </a:ln>
          <a:effectLst>
            <a:softEdge rad="112500"/>
          </a:effectLst>
        </p:spPr>
      </p:pic>
      <p:pic>
        <p:nvPicPr>
          <p:cNvPr id="15363" name="Picture 2" descr="C:\Documents and Settings\George\Desktop\enigma-full-804.jpg"/>
          <p:cNvPicPr>
            <a:picLocks noChangeAspect="1" noChangeArrowheads="1"/>
          </p:cNvPicPr>
          <p:nvPr/>
        </p:nvPicPr>
        <p:blipFill>
          <a:blip r:embed="rId4" cstate="print"/>
          <a:srcRect/>
          <a:stretch>
            <a:fillRect/>
          </a:stretch>
        </p:blipFill>
        <p:spPr bwMode="auto">
          <a:xfrm>
            <a:off x="228600" y="2087563"/>
            <a:ext cx="1524000" cy="3475037"/>
          </a:xfrm>
          <a:prstGeom prst="rect">
            <a:avLst/>
          </a:prstGeom>
          <a:noFill/>
          <a:ln w="9525">
            <a:noFill/>
            <a:miter lim="800000"/>
            <a:headEnd/>
            <a:tailEnd/>
          </a:ln>
        </p:spPr>
      </p:pic>
      <p:sp>
        <p:nvSpPr>
          <p:cNvPr id="7" name="TextBox 6"/>
          <p:cNvSpPr txBox="1"/>
          <p:nvPr/>
        </p:nvSpPr>
        <p:spPr>
          <a:xfrm>
            <a:off x="3352800" y="4953000"/>
            <a:ext cx="5562600" cy="1384300"/>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GB" sz="1200" dirty="0"/>
              <a:t>AHXR VUSX PNYM INHZ XMQX SFBX BLKJ AHSH NMCO CCAK UQPM KCSM HKSE INJU SBLK IOSX CKUB HMLL XCSJ USRR DVKO HULX TCCB GVLI YXEO BCZA HKKF VDRE CEZL XOBA FGYU JQUK GRTV UKAM EURB VEKS UHHV OYHA BCJU MAKL FKLM YFVN RIZR VVRT KOFD ANJM OLBG FFLE OPRG TFLV RHOM OPBE KVJM UQFM PLPA RMFH AGKX IIBG ABLT STIE ANFQ LOTZ LPTR OURE JVMR SDAL PITC ZSET LGSO HPIY QTLF HCOT PATG HUVX LOUS MEAP DLEF NSQZ MYTR OIFD HGYC SPGO ZEOP GJSL BNDM TYLA FSLV ZBJA</a:t>
            </a:r>
          </a:p>
        </p:txBody>
      </p:sp>
      <p:pic>
        <p:nvPicPr>
          <p:cNvPr id="30722" name="Picture 2" descr="C:\Documents and Settings\George\Desktop\article-1231506-07629688000005DC-890_468x356.jpg"/>
          <p:cNvPicPr>
            <a:picLocks noChangeAspect="1" noChangeArrowheads="1"/>
          </p:cNvPicPr>
          <p:nvPr/>
        </p:nvPicPr>
        <p:blipFill>
          <a:blip r:embed="rId5" cstate="print">
            <a:lum bright="10000"/>
          </a:blip>
          <a:srcRect l="45121" t="7584"/>
          <a:stretch>
            <a:fillRect/>
          </a:stretch>
        </p:blipFill>
        <p:spPr bwMode="auto">
          <a:xfrm>
            <a:off x="3124200" y="2262710"/>
            <a:ext cx="1981200" cy="253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381000" y="304800"/>
            <a:ext cx="6019800" cy="154622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defRPr/>
            </a:pPr>
            <a:r>
              <a:rPr lang="en-GB" sz="1050" dirty="0"/>
              <a:t>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W</a:t>
            </a:r>
          </a:p>
        </p:txBody>
      </p:sp>
    </p:spTree>
    <p:extLst>
      <p:ext uri="{BB962C8B-B14F-4D97-AF65-F5344CB8AC3E}">
        <p14:creationId xmlns:p14="http://schemas.microsoft.com/office/powerpoint/2010/main" val="3523550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wipe(down)">
                                      <p:cBhvr>
                                        <p:cTn id="7" dur="290">
                                          <p:stCondLst>
                                            <p:cond delay="0"/>
                                          </p:stCondLst>
                                        </p:cTn>
                                        <p:tgtEl>
                                          <p:spTgt spid="30722"/>
                                        </p:tgtEl>
                                      </p:cBhvr>
                                    </p:animEffect>
                                    <p:anim calcmode="lin" valueType="num">
                                      <p:cBhvr>
                                        <p:cTn id="8" dur="911" tmFilter="0,0; 0.14,0.36; 0.43,0.73; 0.71,0.91; 1.0,1.0">
                                          <p:stCondLst>
                                            <p:cond delay="0"/>
                                          </p:stCondLst>
                                        </p:cTn>
                                        <p:tgtEl>
                                          <p:spTgt spid="3072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072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072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072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0722"/>
                                        </p:tgtEl>
                                        <p:attrNameLst>
                                          <p:attrName>ppt_y</p:attrName>
                                        </p:attrNameLst>
                                      </p:cBhvr>
                                      <p:tavLst>
                                        <p:tav tm="0" fmla="#ppt_y-sin(pi*$)/81">
                                          <p:val>
                                            <p:fltVal val="0"/>
                                          </p:val>
                                        </p:tav>
                                        <p:tav tm="100000">
                                          <p:val>
                                            <p:fltVal val="1"/>
                                          </p:val>
                                        </p:tav>
                                      </p:tavLst>
                                    </p:anim>
                                    <p:animScale>
                                      <p:cBhvr>
                                        <p:cTn id="13" dur="13">
                                          <p:stCondLst>
                                            <p:cond delay="325"/>
                                          </p:stCondLst>
                                        </p:cTn>
                                        <p:tgtEl>
                                          <p:spTgt spid="30722"/>
                                        </p:tgtEl>
                                      </p:cBhvr>
                                      <p:to x="100000" y="60000"/>
                                    </p:animScale>
                                    <p:animScale>
                                      <p:cBhvr>
                                        <p:cTn id="14" dur="83" decel="50000">
                                          <p:stCondLst>
                                            <p:cond delay="338"/>
                                          </p:stCondLst>
                                        </p:cTn>
                                        <p:tgtEl>
                                          <p:spTgt spid="30722"/>
                                        </p:tgtEl>
                                      </p:cBhvr>
                                      <p:to x="100000" y="100000"/>
                                    </p:animScale>
                                    <p:animScale>
                                      <p:cBhvr>
                                        <p:cTn id="15" dur="13">
                                          <p:stCondLst>
                                            <p:cond delay="656"/>
                                          </p:stCondLst>
                                        </p:cTn>
                                        <p:tgtEl>
                                          <p:spTgt spid="30722"/>
                                        </p:tgtEl>
                                      </p:cBhvr>
                                      <p:to x="100000" y="80000"/>
                                    </p:animScale>
                                    <p:animScale>
                                      <p:cBhvr>
                                        <p:cTn id="16" dur="83" decel="50000">
                                          <p:stCondLst>
                                            <p:cond delay="669"/>
                                          </p:stCondLst>
                                        </p:cTn>
                                        <p:tgtEl>
                                          <p:spTgt spid="30722"/>
                                        </p:tgtEl>
                                      </p:cBhvr>
                                      <p:to x="100000" y="100000"/>
                                    </p:animScale>
                                    <p:animScale>
                                      <p:cBhvr>
                                        <p:cTn id="17" dur="13">
                                          <p:stCondLst>
                                            <p:cond delay="821"/>
                                          </p:stCondLst>
                                        </p:cTn>
                                        <p:tgtEl>
                                          <p:spTgt spid="30722"/>
                                        </p:tgtEl>
                                      </p:cBhvr>
                                      <p:to x="100000" y="90000"/>
                                    </p:animScale>
                                    <p:animScale>
                                      <p:cBhvr>
                                        <p:cTn id="18" dur="83" decel="50000">
                                          <p:stCondLst>
                                            <p:cond delay="834"/>
                                          </p:stCondLst>
                                        </p:cTn>
                                        <p:tgtEl>
                                          <p:spTgt spid="30722"/>
                                        </p:tgtEl>
                                      </p:cBhvr>
                                      <p:to x="100000" y="100000"/>
                                    </p:animScale>
                                    <p:animScale>
                                      <p:cBhvr>
                                        <p:cTn id="19" dur="13">
                                          <p:stCondLst>
                                            <p:cond delay="904"/>
                                          </p:stCondLst>
                                        </p:cTn>
                                        <p:tgtEl>
                                          <p:spTgt spid="30722"/>
                                        </p:tgtEl>
                                      </p:cBhvr>
                                      <p:to x="100000" y="95000"/>
                                    </p:animScale>
                                    <p:animScale>
                                      <p:cBhvr>
                                        <p:cTn id="20" dur="83" decel="50000">
                                          <p:stCondLst>
                                            <p:cond delay="917"/>
                                          </p:stCondLst>
                                        </p:cTn>
                                        <p:tgtEl>
                                          <p:spTgt spid="30722"/>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C:\Documents and Settings\George\Desktop\3318600273_3ef4c48d0a_b.jpg"/>
          <p:cNvPicPr>
            <a:picLocks noChangeAspect="1" noChangeArrowheads="1"/>
          </p:cNvPicPr>
          <p:nvPr/>
        </p:nvPicPr>
        <p:blipFill>
          <a:blip r:embed="rId2" cstate="print">
            <a:lum bright="10000"/>
          </a:blip>
          <a:srcRect t="3096" b="4019"/>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7842081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Documents and Settings\George\Desktop\bletchley_olympic_torch.jpg"/>
          <p:cNvPicPr>
            <a:picLocks noChangeAspect="1" noChangeArrowheads="1"/>
          </p:cNvPicPr>
          <p:nvPr/>
        </p:nvPicPr>
        <p:blipFill>
          <a:blip r:embed="rId3" cstate="print"/>
          <a:srcRect/>
          <a:stretch>
            <a:fillRect/>
          </a:stretch>
        </p:blipFill>
        <p:spPr bwMode="auto">
          <a:xfrm>
            <a:off x="381000" y="914400"/>
            <a:ext cx="5423157"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699" name="Picture 3" descr="C:\Documents and Settings\George\Desktop\gchq.jpeg"/>
          <p:cNvPicPr>
            <a:picLocks noChangeAspect="1" noChangeArrowheads="1"/>
          </p:cNvPicPr>
          <p:nvPr/>
        </p:nvPicPr>
        <p:blipFill>
          <a:blip r:embed="rId4" cstate="print"/>
          <a:srcRect/>
          <a:stretch>
            <a:fillRect/>
          </a:stretch>
        </p:blipFill>
        <p:spPr bwMode="auto">
          <a:xfrm>
            <a:off x="3879088" y="2743201"/>
            <a:ext cx="4883911" cy="3615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5745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mph" presetSubtype="0" nodeType="clickEffect">
                                  <p:stCondLst>
                                    <p:cond delay="0"/>
                                  </p:stCondLst>
                                  <p:childTnLst>
                                    <p:set>
                                      <p:cBhvr rctx="PPT">
                                        <p:cTn id="6" dur="indefinite"/>
                                        <p:tgtEl>
                                          <p:spTgt spid="29698"/>
                                        </p:tgtEl>
                                        <p:attrNameLst>
                                          <p:attrName>style.opacity</p:attrName>
                                        </p:attrNameLst>
                                      </p:cBhvr>
                                      <p:to>
                                        <p:strVal val="0.5"/>
                                      </p:to>
                                    </p:set>
                                    <p:animEffect filter="image" prLst="opacity: 0.5">
                                      <p:cBhvr rctx="IE">
                                        <p:cTn id="7" dur="indefinite"/>
                                        <p:tgtEl>
                                          <p:spTgt spid="29698"/>
                                        </p:tgtEl>
                                      </p:cBhvr>
                                    </p:animEffect>
                                  </p:childTnLst>
                                </p:cTn>
                              </p:par>
                              <p:par>
                                <p:cTn id="8" presetID="1" presetClass="entr" presetSubtype="0" fill="hold" nodeType="withEffect">
                                  <p:stCondLst>
                                    <p:cond delay="0"/>
                                  </p:stCondLst>
                                  <p:childTnLst>
                                    <p:set>
                                      <p:cBhvr>
                                        <p:cTn id="9"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5" descr="C:\Documents and Settings\George\Desktop\ws_Silent_Hunter_5_1024x768.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graphicFrame>
        <p:nvGraphicFramePr>
          <p:cNvPr id="34" name="Chart 33"/>
          <p:cNvGraphicFramePr>
            <a:graphicFrameLocks/>
          </p:cNvGraphicFramePr>
          <p:nvPr>
            <p:extLst/>
          </p:nvPr>
        </p:nvGraphicFramePr>
        <p:xfrm>
          <a:off x="152400" y="838201"/>
          <a:ext cx="8686800" cy="5333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66254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descr="C:\Documents and Settings\George\Desktop\Al-kindi_cryptographic.gif"/>
          <p:cNvPicPr>
            <a:picLocks noChangeAspect="1" noChangeArrowheads="1"/>
          </p:cNvPicPr>
          <p:nvPr/>
        </p:nvPicPr>
        <p:blipFill>
          <a:blip r:embed="rId3" cstate="print"/>
          <a:srcRect/>
          <a:stretch>
            <a:fillRect/>
          </a:stretch>
        </p:blipFill>
        <p:spPr bwMode="auto">
          <a:xfrm>
            <a:off x="1600200" y="4572000"/>
            <a:ext cx="1676400" cy="1681163"/>
          </a:xfrm>
          <a:prstGeom prst="rect">
            <a:avLst/>
          </a:prstGeom>
          <a:noFill/>
          <a:ln w="9525">
            <a:noFill/>
            <a:miter lim="800000"/>
            <a:headEnd/>
            <a:tailEnd/>
          </a:ln>
        </p:spPr>
      </p:pic>
      <p:pic>
        <p:nvPicPr>
          <p:cNvPr id="19459" name="Picture 4" descr="C:\Documents and Settings\George\Desktop\800px-Skytale.png"/>
          <p:cNvPicPr>
            <a:picLocks noChangeAspect="1" noChangeArrowheads="1"/>
          </p:cNvPicPr>
          <p:nvPr/>
        </p:nvPicPr>
        <p:blipFill>
          <a:blip r:embed="rId4" cstate="print"/>
          <a:srcRect/>
          <a:stretch>
            <a:fillRect/>
          </a:stretch>
        </p:blipFill>
        <p:spPr bwMode="auto">
          <a:xfrm>
            <a:off x="152400" y="1524000"/>
            <a:ext cx="2401888" cy="1371600"/>
          </a:xfrm>
          <a:prstGeom prst="rect">
            <a:avLst/>
          </a:prstGeom>
          <a:noFill/>
          <a:ln w="9525">
            <a:noFill/>
            <a:miter lim="800000"/>
            <a:headEnd/>
            <a:tailEnd/>
          </a:ln>
        </p:spPr>
      </p:pic>
      <p:cxnSp>
        <p:nvCxnSpPr>
          <p:cNvPr id="8" name="Straight Connector 7"/>
          <p:cNvCxnSpPr/>
          <p:nvPr/>
        </p:nvCxnSpPr>
        <p:spPr>
          <a:xfrm>
            <a:off x="381000" y="3200400"/>
            <a:ext cx="853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29718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25763" y="31242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57800" y="31242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34200" y="2971800"/>
            <a:ext cx="0" cy="304800"/>
          </a:xfrm>
          <a:prstGeom prst="line">
            <a:avLst/>
          </a:prstGeom>
        </p:spPr>
        <p:style>
          <a:lnRef idx="1">
            <a:schemeClr val="accent1"/>
          </a:lnRef>
          <a:fillRef idx="0">
            <a:schemeClr val="accent1"/>
          </a:fillRef>
          <a:effectRef idx="0">
            <a:schemeClr val="accent1"/>
          </a:effectRef>
          <a:fontRef idx="minor">
            <a:schemeClr val="tx1"/>
          </a:fontRef>
        </p:style>
      </p:cxnSp>
      <p:pic>
        <p:nvPicPr>
          <p:cNvPr id="32770" name="Picture 2" descr="C:\Documents and Settings\George\Desktop\arton2387.jpg"/>
          <p:cNvPicPr>
            <a:picLocks noChangeAspect="1" noChangeArrowheads="1"/>
          </p:cNvPicPr>
          <p:nvPr/>
        </p:nvPicPr>
        <p:blipFill>
          <a:blip r:embed="rId5" cstate="print"/>
          <a:srcRect/>
          <a:stretch>
            <a:fillRect/>
          </a:stretch>
        </p:blipFill>
        <p:spPr bwMode="auto">
          <a:xfrm>
            <a:off x="2286000" y="3962399"/>
            <a:ext cx="1524000" cy="2111963"/>
          </a:xfrm>
          <a:prstGeom prst="rect">
            <a:avLst/>
          </a:prstGeom>
          <a:ln>
            <a:noFill/>
          </a:ln>
          <a:effectLst>
            <a:softEdge rad="112500"/>
          </a:effectLst>
        </p:spPr>
      </p:pic>
      <p:sp>
        <p:nvSpPr>
          <p:cNvPr id="19466" name="TextBox 13"/>
          <p:cNvSpPr txBox="1">
            <a:spLocks noChangeArrowheads="1"/>
          </p:cNvSpPr>
          <p:nvPr/>
        </p:nvSpPr>
        <p:spPr bwMode="auto">
          <a:xfrm>
            <a:off x="457200" y="3276600"/>
            <a:ext cx="695325" cy="461963"/>
          </a:xfrm>
          <a:prstGeom prst="rect">
            <a:avLst/>
          </a:prstGeom>
          <a:noFill/>
          <a:ln w="9525">
            <a:noFill/>
            <a:miter lim="800000"/>
            <a:headEnd/>
            <a:tailEnd/>
          </a:ln>
        </p:spPr>
        <p:txBody>
          <a:bodyPr wrap="none">
            <a:spAutoFit/>
          </a:bodyPr>
          <a:lstStyle/>
          <a:p>
            <a:r>
              <a:rPr lang="en-GB" sz="1200"/>
              <a:t>500 BC</a:t>
            </a:r>
          </a:p>
          <a:p>
            <a:r>
              <a:rPr lang="en-GB" sz="1200"/>
              <a:t>Skytale</a:t>
            </a:r>
          </a:p>
        </p:txBody>
      </p:sp>
      <p:sp>
        <p:nvSpPr>
          <p:cNvPr id="15" name="TextBox 14"/>
          <p:cNvSpPr txBox="1">
            <a:spLocks noChangeArrowheads="1"/>
          </p:cNvSpPr>
          <p:nvPr/>
        </p:nvSpPr>
        <p:spPr bwMode="auto">
          <a:xfrm>
            <a:off x="2438400" y="3425825"/>
            <a:ext cx="903288" cy="461963"/>
          </a:xfrm>
          <a:prstGeom prst="rect">
            <a:avLst/>
          </a:prstGeom>
          <a:noFill/>
          <a:ln w="9525">
            <a:noFill/>
            <a:miter lim="800000"/>
            <a:headEnd/>
            <a:tailEnd/>
          </a:ln>
        </p:spPr>
        <p:txBody>
          <a:bodyPr wrap="none">
            <a:spAutoFit/>
          </a:bodyPr>
          <a:lstStyle/>
          <a:p>
            <a:pPr algn="ctr"/>
            <a:r>
              <a:rPr lang="en-GB" sz="1200"/>
              <a:t>9</a:t>
            </a:r>
            <a:r>
              <a:rPr lang="en-GB" sz="1200" baseline="30000"/>
              <a:t>th</a:t>
            </a:r>
            <a:r>
              <a:rPr lang="en-GB" sz="1200"/>
              <a:t> century</a:t>
            </a:r>
          </a:p>
          <a:p>
            <a:pPr algn="ctr"/>
            <a:r>
              <a:rPr lang="en-GB" sz="1200"/>
              <a:t>Al-Kindi</a:t>
            </a:r>
          </a:p>
        </p:txBody>
      </p:sp>
      <p:pic>
        <p:nvPicPr>
          <p:cNvPr id="16" name="Picture 2" descr="C:\Documents and Settings\George\Desktop\enigma-full-804.jpg"/>
          <p:cNvPicPr>
            <a:picLocks noChangeAspect="1" noChangeArrowheads="1"/>
          </p:cNvPicPr>
          <p:nvPr/>
        </p:nvPicPr>
        <p:blipFill>
          <a:blip r:embed="rId6" cstate="print"/>
          <a:srcRect/>
          <a:stretch>
            <a:fillRect/>
          </a:stretch>
        </p:blipFill>
        <p:spPr bwMode="auto">
          <a:xfrm>
            <a:off x="4800600" y="4011613"/>
            <a:ext cx="914400" cy="2084387"/>
          </a:xfrm>
          <a:prstGeom prst="rect">
            <a:avLst/>
          </a:prstGeom>
          <a:noFill/>
          <a:ln w="9525">
            <a:noFill/>
            <a:miter lim="800000"/>
            <a:headEnd/>
            <a:tailEnd/>
          </a:ln>
        </p:spPr>
      </p:pic>
      <p:sp>
        <p:nvSpPr>
          <p:cNvPr id="17" name="TextBox 16"/>
          <p:cNvSpPr txBox="1">
            <a:spLocks noChangeArrowheads="1"/>
          </p:cNvSpPr>
          <p:nvPr/>
        </p:nvSpPr>
        <p:spPr bwMode="auto">
          <a:xfrm>
            <a:off x="4572000" y="3429000"/>
            <a:ext cx="1312863" cy="477838"/>
          </a:xfrm>
          <a:prstGeom prst="rect">
            <a:avLst/>
          </a:prstGeom>
          <a:noFill/>
          <a:ln w="9525">
            <a:noFill/>
            <a:miter lim="800000"/>
            <a:headEnd/>
            <a:tailEnd/>
          </a:ln>
        </p:spPr>
        <p:txBody>
          <a:bodyPr wrap="none">
            <a:spAutoFit/>
          </a:bodyPr>
          <a:lstStyle/>
          <a:p>
            <a:pPr algn="ctr"/>
            <a:r>
              <a:rPr lang="en-GB" sz="1400"/>
              <a:t>1918</a:t>
            </a:r>
          </a:p>
          <a:p>
            <a:pPr algn="ctr"/>
            <a:r>
              <a:rPr lang="en-GB" sz="1100"/>
              <a:t>(enigma machine)</a:t>
            </a:r>
            <a:endParaRPr lang="en-GB" sz="1400"/>
          </a:p>
        </p:txBody>
      </p:sp>
      <p:pic>
        <p:nvPicPr>
          <p:cNvPr id="32778" name="Picture 10" descr="http://cs-exhibitions.uni-klu.ac.at/uploads/pics/Whitfield_Diffie.png"/>
          <p:cNvPicPr>
            <a:picLocks noChangeAspect="1" noChangeArrowheads="1"/>
          </p:cNvPicPr>
          <p:nvPr/>
        </p:nvPicPr>
        <p:blipFill>
          <a:blip r:embed="rId7" cstate="print"/>
          <a:srcRect/>
          <a:stretch>
            <a:fillRect/>
          </a:stretch>
        </p:blipFill>
        <p:spPr bwMode="auto">
          <a:xfrm>
            <a:off x="6324600" y="990600"/>
            <a:ext cx="1363578"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p:cNvSpPr txBox="1">
            <a:spLocks noChangeArrowheads="1"/>
          </p:cNvSpPr>
          <p:nvPr/>
        </p:nvSpPr>
        <p:spPr bwMode="auto">
          <a:xfrm>
            <a:off x="6381750" y="3316288"/>
            <a:ext cx="1046163" cy="646112"/>
          </a:xfrm>
          <a:prstGeom prst="rect">
            <a:avLst/>
          </a:prstGeom>
          <a:noFill/>
          <a:ln w="9525">
            <a:noFill/>
            <a:miter lim="800000"/>
            <a:headEnd/>
            <a:tailEnd/>
          </a:ln>
        </p:spPr>
        <p:txBody>
          <a:bodyPr wrap="none">
            <a:spAutoFit/>
          </a:bodyPr>
          <a:lstStyle/>
          <a:p>
            <a:pPr algn="ctr"/>
            <a:r>
              <a:rPr lang="en-GB" sz="1400"/>
              <a:t>1976</a:t>
            </a:r>
          </a:p>
          <a:p>
            <a:pPr algn="ctr"/>
            <a:r>
              <a:rPr lang="en-GB" sz="1100"/>
              <a:t>(Public-Key</a:t>
            </a:r>
          </a:p>
          <a:p>
            <a:pPr algn="ctr"/>
            <a:r>
              <a:rPr lang="en-GB" sz="1100"/>
              <a:t>cryptography)</a:t>
            </a:r>
            <a:endParaRPr lang="en-GB" sz="1400"/>
          </a:p>
        </p:txBody>
      </p:sp>
      <p:sp>
        <p:nvSpPr>
          <p:cNvPr id="24" name="TextBox 23"/>
          <p:cNvSpPr txBox="1"/>
          <p:nvPr/>
        </p:nvSpPr>
        <p:spPr>
          <a:xfrm>
            <a:off x="6256338" y="5116513"/>
            <a:ext cx="2506662" cy="46196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GB" sz="2400" dirty="0"/>
              <a:t>CRYPTOGRAPHY</a:t>
            </a:r>
          </a:p>
        </p:txBody>
      </p:sp>
      <p:sp>
        <p:nvSpPr>
          <p:cNvPr id="21" name="Rounded Rectangle 20"/>
          <p:cNvSpPr/>
          <p:nvPr/>
        </p:nvSpPr>
        <p:spPr>
          <a:xfrm>
            <a:off x="685800" y="6402569"/>
            <a:ext cx="2514600" cy="3260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22" name="Rounded Rectangle 21"/>
          <p:cNvSpPr/>
          <p:nvPr/>
        </p:nvSpPr>
        <p:spPr>
          <a:xfrm>
            <a:off x="3429000" y="6400800"/>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Rounded Rectangle 24"/>
          <p:cNvSpPr/>
          <p:nvPr/>
        </p:nvSpPr>
        <p:spPr>
          <a:xfrm>
            <a:off x="6172200" y="6402569"/>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 name="Title 1"/>
          <p:cNvSpPr>
            <a:spLocks noGrp="1"/>
          </p:cNvSpPr>
          <p:nvPr>
            <p:ph type="title"/>
          </p:nvPr>
        </p:nvSpPr>
        <p:spPr>
          <a:xfrm>
            <a:off x="457200" y="152400"/>
            <a:ext cx="8229600" cy="990600"/>
          </a:xfrm>
        </p:spPr>
        <p:txBody>
          <a:bodyPr/>
          <a:lstStyle/>
          <a:p>
            <a:r>
              <a:rPr lang="en-GB" dirty="0" smtClean="0"/>
              <a:t>Cryptography</a:t>
            </a:r>
            <a:endParaRPr lang="en-US" dirty="0"/>
          </a:p>
        </p:txBody>
      </p:sp>
    </p:spTree>
    <p:extLst>
      <p:ext uri="{BB962C8B-B14F-4D97-AF65-F5344CB8AC3E}">
        <p14:creationId xmlns:p14="http://schemas.microsoft.com/office/powerpoint/2010/main" val="3757452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7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685800" y="6402569"/>
            <a:ext cx="2514600" cy="3260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22" name="Rounded Rectangle 21"/>
          <p:cNvSpPr/>
          <p:nvPr/>
        </p:nvSpPr>
        <p:spPr>
          <a:xfrm>
            <a:off x="3429000" y="6400800"/>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Rounded Rectangle 24"/>
          <p:cNvSpPr/>
          <p:nvPr/>
        </p:nvSpPr>
        <p:spPr>
          <a:xfrm>
            <a:off x="6172200" y="6402569"/>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 name="Title 1"/>
          <p:cNvSpPr>
            <a:spLocks noGrp="1"/>
          </p:cNvSpPr>
          <p:nvPr>
            <p:ph type="title"/>
          </p:nvPr>
        </p:nvSpPr>
        <p:spPr>
          <a:xfrm>
            <a:off x="457200" y="152400"/>
            <a:ext cx="8229600" cy="990600"/>
          </a:xfrm>
        </p:spPr>
        <p:txBody>
          <a:bodyPr/>
          <a:lstStyle/>
          <a:p>
            <a:r>
              <a:rPr lang="en-GB" dirty="0" smtClean="0"/>
              <a:t>Single-key cryptography</a:t>
            </a:r>
            <a:endParaRPr lang="en-US" dirty="0"/>
          </a:p>
        </p:txBody>
      </p:sp>
      <p:pic>
        <p:nvPicPr>
          <p:cNvPr id="37890" name="Picture 2" descr="C:\Documents and Settings\Dream\Local Settings\Temporary Internet Files\Content.IE5\HDCEFBGX\MC900390704[1].wmf"/>
          <p:cNvPicPr>
            <a:picLocks noChangeAspect="1" noChangeArrowheads="1"/>
          </p:cNvPicPr>
          <p:nvPr/>
        </p:nvPicPr>
        <p:blipFill>
          <a:blip r:embed="rId3" cstate="print"/>
          <a:srcRect/>
          <a:stretch>
            <a:fillRect/>
          </a:stretch>
        </p:blipFill>
        <p:spPr bwMode="auto">
          <a:xfrm>
            <a:off x="6248400" y="1905000"/>
            <a:ext cx="1387602" cy="1088262"/>
          </a:xfrm>
          <a:prstGeom prst="rect">
            <a:avLst/>
          </a:prstGeom>
          <a:noFill/>
        </p:spPr>
      </p:pic>
      <p:sp>
        <p:nvSpPr>
          <p:cNvPr id="27" name="TextBox 26"/>
          <p:cNvSpPr txBox="1"/>
          <p:nvPr/>
        </p:nvSpPr>
        <p:spPr>
          <a:xfrm>
            <a:off x="381000" y="1524000"/>
            <a:ext cx="5181600" cy="1323439"/>
          </a:xfrm>
          <a:prstGeom prst="rect">
            <a:avLst/>
          </a:prstGeom>
          <a:noFill/>
        </p:spPr>
        <p:txBody>
          <a:bodyPr wrap="square" rtlCol="0">
            <a:spAutoFit/>
          </a:bodyPr>
          <a:lstStyle/>
          <a:p>
            <a:r>
              <a:rPr lang="en-GB" sz="2000" dirty="0" smtClean="0">
                <a:latin typeface="+mj-lt"/>
              </a:rPr>
              <a:t>Also known as symmetric cryptography.</a:t>
            </a:r>
          </a:p>
          <a:p>
            <a:endParaRPr lang="en-GB" sz="2000" dirty="0" smtClean="0">
              <a:latin typeface="+mj-lt"/>
            </a:endParaRPr>
          </a:p>
          <a:p>
            <a:r>
              <a:rPr lang="en-GB" sz="2000" dirty="0" smtClean="0">
                <a:latin typeface="+mj-lt"/>
              </a:rPr>
              <a:t>A binary message is encrypted and decrypted using the same secret key.</a:t>
            </a:r>
            <a:endParaRPr lang="en-US" sz="2000" dirty="0">
              <a:latin typeface="+mj-lt"/>
            </a:endParaRPr>
          </a:p>
        </p:txBody>
      </p:sp>
      <p:sp>
        <p:nvSpPr>
          <p:cNvPr id="28" name="TextBox 27"/>
          <p:cNvSpPr txBox="1"/>
          <p:nvPr/>
        </p:nvSpPr>
        <p:spPr>
          <a:xfrm>
            <a:off x="381000" y="3011269"/>
            <a:ext cx="6629400" cy="646331"/>
          </a:xfrm>
          <a:prstGeom prst="rect">
            <a:avLst/>
          </a:prstGeom>
          <a:noFill/>
        </p:spPr>
        <p:txBody>
          <a:bodyPr wrap="square" rtlCol="0">
            <a:spAutoFit/>
          </a:bodyPr>
          <a:lstStyle/>
          <a:p>
            <a:r>
              <a:rPr lang="en-GB" dirty="0" smtClean="0">
                <a:latin typeface="+mj-lt"/>
              </a:rPr>
              <a:t>The simplest type of binary encryption/decryption is to XOR each bit of the message with the secret key.</a:t>
            </a:r>
            <a:endParaRPr lang="en-US" dirty="0">
              <a:latin typeface="+mj-lt"/>
            </a:endParaRPr>
          </a:p>
        </p:txBody>
      </p:sp>
      <p:sp>
        <p:nvSpPr>
          <p:cNvPr id="46" name="Rounded Rectangle 45"/>
          <p:cNvSpPr/>
          <p:nvPr/>
        </p:nvSpPr>
        <p:spPr>
          <a:xfrm>
            <a:off x="6172200" y="152400"/>
            <a:ext cx="2819400" cy="1143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7" name="Rectangle 46"/>
          <p:cNvSpPr/>
          <p:nvPr/>
        </p:nvSpPr>
        <p:spPr>
          <a:xfrm>
            <a:off x="7368365" y="300143"/>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p>
        </p:txBody>
      </p:sp>
      <p:sp>
        <p:nvSpPr>
          <p:cNvPr id="48" name="TextBox 1"/>
          <p:cNvSpPr txBox="1">
            <a:spLocks noChangeArrowheads="1"/>
          </p:cNvSpPr>
          <p:nvPr/>
        </p:nvSpPr>
        <p:spPr bwMode="auto">
          <a:xfrm>
            <a:off x="7496175" y="259573"/>
            <a:ext cx="628698" cy="338554"/>
          </a:xfrm>
          <a:prstGeom prst="rect">
            <a:avLst/>
          </a:prstGeom>
          <a:noFill/>
          <a:ln w="9525">
            <a:noFill/>
            <a:miter lim="800000"/>
            <a:headEnd/>
            <a:tailEnd/>
          </a:ln>
        </p:spPr>
        <p:txBody>
          <a:bodyPr wrap="none">
            <a:spAutoFit/>
          </a:bodyPr>
          <a:lstStyle/>
          <a:p>
            <a:r>
              <a:rPr lang="en-GB" sz="1600" dirty="0" smtClean="0"/>
              <a:t>XOR</a:t>
            </a:r>
            <a:endParaRPr lang="en-GB" sz="1600" dirty="0"/>
          </a:p>
        </p:txBody>
      </p:sp>
      <p:sp>
        <p:nvSpPr>
          <p:cNvPr id="49" name="Rectangle 48"/>
          <p:cNvSpPr/>
          <p:nvPr/>
        </p:nvSpPr>
        <p:spPr>
          <a:xfrm>
            <a:off x="8102969" y="300143"/>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p>
        </p:txBody>
      </p:sp>
      <p:sp>
        <p:nvSpPr>
          <p:cNvPr id="50" name="TextBox 12"/>
          <p:cNvSpPr txBox="1">
            <a:spLocks noChangeArrowheads="1"/>
          </p:cNvSpPr>
          <p:nvPr/>
        </p:nvSpPr>
        <p:spPr bwMode="auto">
          <a:xfrm>
            <a:off x="8235950" y="251635"/>
            <a:ext cx="304800" cy="338138"/>
          </a:xfrm>
          <a:prstGeom prst="rect">
            <a:avLst/>
          </a:prstGeom>
          <a:noFill/>
          <a:ln w="9525">
            <a:noFill/>
            <a:miter lim="800000"/>
            <a:headEnd/>
            <a:tailEnd/>
          </a:ln>
        </p:spPr>
        <p:txBody>
          <a:bodyPr wrap="none">
            <a:spAutoFit/>
          </a:bodyPr>
          <a:lstStyle/>
          <a:p>
            <a:r>
              <a:rPr lang="en-GB" sz="1600"/>
              <a:t>=</a:t>
            </a:r>
          </a:p>
        </p:txBody>
      </p:sp>
      <p:sp>
        <p:nvSpPr>
          <p:cNvPr id="51" name="Rectangle 50"/>
          <p:cNvSpPr/>
          <p:nvPr/>
        </p:nvSpPr>
        <p:spPr>
          <a:xfrm>
            <a:off x="8536175" y="297710"/>
            <a:ext cx="127590" cy="257402"/>
          </a:xfrm>
          <a:prstGeom prst="rect">
            <a:avLst/>
          </a:prstGeom>
          <a:noFill/>
        </p:spPr>
        <p:txBody>
          <a:bodyPr wrap="none">
            <a:prstTxWarp prst="textWave1">
              <a:avLst>
                <a:gd name="adj1" fmla="val 0"/>
                <a:gd name="adj2" fmla="val 0"/>
              </a:avLst>
            </a:prstTxWarp>
            <a:spAutoFit/>
          </a:bodyPr>
          <a:lstStyle/>
          <a:p>
            <a:pPr algn="ctr">
              <a:defRPr/>
            </a:pPr>
            <a:r>
              <a:rPr lang="en-GB"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2" name="Rectangle 51"/>
          <p:cNvSpPr/>
          <p:nvPr/>
        </p:nvSpPr>
        <p:spPr>
          <a:xfrm>
            <a:off x="7378998" y="598699"/>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p>
        </p:txBody>
      </p:sp>
      <p:sp>
        <p:nvSpPr>
          <p:cNvPr id="53" name="TextBox 15"/>
          <p:cNvSpPr txBox="1">
            <a:spLocks noChangeArrowheads="1"/>
          </p:cNvSpPr>
          <p:nvPr/>
        </p:nvSpPr>
        <p:spPr bwMode="auto">
          <a:xfrm>
            <a:off x="7507288" y="558023"/>
            <a:ext cx="628698" cy="338554"/>
          </a:xfrm>
          <a:prstGeom prst="rect">
            <a:avLst/>
          </a:prstGeom>
          <a:noFill/>
          <a:ln w="9525">
            <a:noFill/>
            <a:miter lim="800000"/>
            <a:headEnd/>
            <a:tailEnd/>
          </a:ln>
        </p:spPr>
        <p:txBody>
          <a:bodyPr wrap="none">
            <a:spAutoFit/>
          </a:bodyPr>
          <a:lstStyle/>
          <a:p>
            <a:r>
              <a:rPr lang="en-GB" sz="1600" dirty="0" smtClean="0"/>
              <a:t>XOR</a:t>
            </a:r>
            <a:endParaRPr lang="en-GB" sz="1600" dirty="0"/>
          </a:p>
        </p:txBody>
      </p:sp>
      <p:sp>
        <p:nvSpPr>
          <p:cNvPr id="54" name="Rectangle 53"/>
          <p:cNvSpPr/>
          <p:nvPr/>
        </p:nvSpPr>
        <p:spPr>
          <a:xfrm>
            <a:off x="8113602" y="598699"/>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p>
        </p:txBody>
      </p:sp>
      <p:sp>
        <p:nvSpPr>
          <p:cNvPr id="55" name="TextBox 17"/>
          <p:cNvSpPr txBox="1">
            <a:spLocks noChangeArrowheads="1"/>
          </p:cNvSpPr>
          <p:nvPr/>
        </p:nvSpPr>
        <p:spPr bwMode="auto">
          <a:xfrm>
            <a:off x="8247063" y="550085"/>
            <a:ext cx="304800" cy="338138"/>
          </a:xfrm>
          <a:prstGeom prst="rect">
            <a:avLst/>
          </a:prstGeom>
          <a:noFill/>
          <a:ln w="9525">
            <a:noFill/>
            <a:miter lim="800000"/>
            <a:headEnd/>
            <a:tailEnd/>
          </a:ln>
        </p:spPr>
        <p:txBody>
          <a:bodyPr wrap="none">
            <a:spAutoFit/>
          </a:bodyPr>
          <a:lstStyle/>
          <a:p>
            <a:r>
              <a:rPr lang="en-GB" sz="1600"/>
              <a:t>=</a:t>
            </a:r>
          </a:p>
        </p:txBody>
      </p:sp>
      <p:sp>
        <p:nvSpPr>
          <p:cNvPr id="56" name="Rectangle 55"/>
          <p:cNvSpPr/>
          <p:nvPr/>
        </p:nvSpPr>
        <p:spPr>
          <a:xfrm>
            <a:off x="8546808" y="596266"/>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7" name="Rectangle 56"/>
          <p:cNvSpPr/>
          <p:nvPr/>
        </p:nvSpPr>
        <p:spPr>
          <a:xfrm>
            <a:off x="7410897" y="889323"/>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p>
        </p:txBody>
      </p:sp>
      <p:sp>
        <p:nvSpPr>
          <p:cNvPr id="58" name="TextBox 20"/>
          <p:cNvSpPr txBox="1">
            <a:spLocks noChangeArrowheads="1"/>
          </p:cNvSpPr>
          <p:nvPr/>
        </p:nvSpPr>
        <p:spPr bwMode="auto">
          <a:xfrm>
            <a:off x="7518400" y="849164"/>
            <a:ext cx="628698" cy="338554"/>
          </a:xfrm>
          <a:prstGeom prst="rect">
            <a:avLst/>
          </a:prstGeom>
          <a:noFill/>
          <a:ln w="9525">
            <a:noFill/>
            <a:miter lim="800000"/>
            <a:headEnd/>
            <a:tailEnd/>
          </a:ln>
        </p:spPr>
        <p:txBody>
          <a:bodyPr wrap="none">
            <a:spAutoFit/>
          </a:bodyPr>
          <a:lstStyle/>
          <a:p>
            <a:r>
              <a:rPr lang="en-GB" sz="1600" dirty="0" smtClean="0"/>
              <a:t>XOR</a:t>
            </a:r>
            <a:endParaRPr lang="en-GB" sz="1600" dirty="0"/>
          </a:p>
        </p:txBody>
      </p:sp>
      <p:sp>
        <p:nvSpPr>
          <p:cNvPr id="59" name="Rectangle 58"/>
          <p:cNvSpPr/>
          <p:nvPr/>
        </p:nvSpPr>
        <p:spPr>
          <a:xfrm>
            <a:off x="8126004" y="889323"/>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p>
        </p:txBody>
      </p:sp>
      <p:sp>
        <p:nvSpPr>
          <p:cNvPr id="60" name="TextBox 22"/>
          <p:cNvSpPr txBox="1">
            <a:spLocks noChangeArrowheads="1"/>
          </p:cNvSpPr>
          <p:nvPr/>
        </p:nvSpPr>
        <p:spPr bwMode="auto">
          <a:xfrm>
            <a:off x="8258175" y="841226"/>
            <a:ext cx="306388" cy="338138"/>
          </a:xfrm>
          <a:prstGeom prst="rect">
            <a:avLst/>
          </a:prstGeom>
          <a:noFill/>
          <a:ln w="9525">
            <a:noFill/>
            <a:miter lim="800000"/>
            <a:headEnd/>
            <a:tailEnd/>
          </a:ln>
        </p:spPr>
        <p:txBody>
          <a:bodyPr wrap="none">
            <a:spAutoFit/>
          </a:bodyPr>
          <a:lstStyle/>
          <a:p>
            <a:r>
              <a:rPr lang="en-GB" sz="1600"/>
              <a:t>=</a:t>
            </a:r>
          </a:p>
        </p:txBody>
      </p:sp>
      <p:sp>
        <p:nvSpPr>
          <p:cNvPr id="61" name="Rectangle 60"/>
          <p:cNvSpPr/>
          <p:nvPr/>
        </p:nvSpPr>
        <p:spPr>
          <a:xfrm>
            <a:off x="8559210" y="886890"/>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p>
        </p:txBody>
      </p:sp>
      <p:sp>
        <p:nvSpPr>
          <p:cNvPr id="62" name="TextBox 2"/>
          <p:cNvSpPr txBox="1">
            <a:spLocks noChangeArrowheads="1"/>
          </p:cNvSpPr>
          <p:nvPr/>
        </p:nvSpPr>
        <p:spPr bwMode="auto">
          <a:xfrm>
            <a:off x="6305550" y="259573"/>
            <a:ext cx="838200" cy="646112"/>
          </a:xfrm>
          <a:prstGeom prst="rect">
            <a:avLst/>
          </a:prstGeom>
          <a:noFill/>
          <a:ln w="9525">
            <a:noFill/>
            <a:miter lim="800000"/>
            <a:headEnd/>
            <a:tailEnd/>
          </a:ln>
        </p:spPr>
        <p:txBody>
          <a:bodyPr wrap="none">
            <a:spAutoFit/>
          </a:bodyPr>
          <a:lstStyle/>
          <a:p>
            <a:r>
              <a:rPr lang="en-GB" i="1" dirty="0"/>
              <a:t>logical</a:t>
            </a:r>
          </a:p>
          <a:p>
            <a:r>
              <a:rPr lang="en-GB" i="1" dirty="0" smtClean="0"/>
              <a:t>XOR</a:t>
            </a:r>
            <a:endParaRPr lang="en-GB" i="1" dirty="0"/>
          </a:p>
        </p:txBody>
      </p:sp>
      <p:sp>
        <p:nvSpPr>
          <p:cNvPr id="63" name="TextBox 62"/>
          <p:cNvSpPr txBox="1"/>
          <p:nvPr/>
        </p:nvSpPr>
        <p:spPr>
          <a:xfrm>
            <a:off x="2895600" y="4038600"/>
            <a:ext cx="4496744" cy="369332"/>
          </a:xfrm>
          <a:prstGeom prst="rect">
            <a:avLst/>
          </a:prstGeom>
          <a:noFill/>
        </p:spPr>
        <p:txBody>
          <a:bodyPr wrap="none" rtlCol="0">
            <a:spAutoFit/>
          </a:bodyPr>
          <a:lstStyle/>
          <a:p>
            <a:r>
              <a:rPr lang="en-GB" dirty="0" smtClean="0">
                <a:latin typeface="+mj-lt"/>
              </a:rPr>
              <a:t>Message   1010100101010011010110</a:t>
            </a:r>
            <a:endParaRPr lang="en-US" dirty="0">
              <a:latin typeface="+mj-lt"/>
            </a:endParaRPr>
          </a:p>
        </p:txBody>
      </p:sp>
      <p:sp>
        <p:nvSpPr>
          <p:cNvPr id="64" name="TextBox 63"/>
          <p:cNvSpPr txBox="1"/>
          <p:nvPr/>
        </p:nvSpPr>
        <p:spPr>
          <a:xfrm>
            <a:off x="2908002" y="4463901"/>
            <a:ext cx="4472699" cy="369332"/>
          </a:xfrm>
          <a:prstGeom prst="rect">
            <a:avLst/>
          </a:prstGeom>
          <a:noFill/>
        </p:spPr>
        <p:txBody>
          <a:bodyPr wrap="none" rtlCol="0">
            <a:spAutoFit/>
          </a:bodyPr>
          <a:lstStyle/>
          <a:p>
            <a:r>
              <a:rPr lang="en-GB" dirty="0" smtClean="0">
                <a:latin typeface="+mj-lt"/>
              </a:rPr>
              <a:t>   Key       0110011001010100110001</a:t>
            </a:r>
            <a:endParaRPr lang="en-US" dirty="0">
              <a:latin typeface="+mj-lt"/>
            </a:endParaRPr>
          </a:p>
        </p:txBody>
      </p:sp>
      <p:pic>
        <p:nvPicPr>
          <p:cNvPr id="65" name="Picture 2" descr="C:\Documents and Settings\Dream\Local Settings\Temporary Internet Files\Content.IE5\HDCEFBGX\MC900390704[1].wmf"/>
          <p:cNvPicPr>
            <a:picLocks noChangeAspect="1" noChangeArrowheads="1"/>
          </p:cNvPicPr>
          <p:nvPr/>
        </p:nvPicPr>
        <p:blipFill>
          <a:blip r:embed="rId3" cstate="print"/>
          <a:srcRect/>
          <a:stretch>
            <a:fillRect/>
          </a:stretch>
        </p:blipFill>
        <p:spPr bwMode="auto">
          <a:xfrm>
            <a:off x="2438400" y="4442029"/>
            <a:ext cx="457200" cy="358571"/>
          </a:xfrm>
          <a:prstGeom prst="rect">
            <a:avLst/>
          </a:prstGeom>
          <a:noFill/>
        </p:spPr>
      </p:pic>
      <p:cxnSp>
        <p:nvCxnSpPr>
          <p:cNvPr id="66" name="Straight Connector 65"/>
          <p:cNvCxnSpPr/>
          <p:nvPr/>
        </p:nvCxnSpPr>
        <p:spPr>
          <a:xfrm>
            <a:off x="3886200" y="4876800"/>
            <a:ext cx="3600000" cy="0"/>
          </a:xfrm>
          <a:prstGeom prst="line">
            <a:avLst/>
          </a:prstGeom>
        </p:spPr>
        <p:style>
          <a:lnRef idx="2">
            <a:schemeClr val="dk1"/>
          </a:lnRef>
          <a:fillRef idx="0">
            <a:schemeClr val="dk1"/>
          </a:fillRef>
          <a:effectRef idx="1">
            <a:schemeClr val="dk1"/>
          </a:effectRef>
          <a:fontRef idx="minor">
            <a:schemeClr val="tx1"/>
          </a:fontRef>
        </p:style>
      </p:cxnSp>
      <p:sp>
        <p:nvSpPr>
          <p:cNvPr id="68" name="TextBox 67"/>
          <p:cNvSpPr txBox="1"/>
          <p:nvPr/>
        </p:nvSpPr>
        <p:spPr>
          <a:xfrm>
            <a:off x="1424765" y="4953000"/>
            <a:ext cx="6102953" cy="369332"/>
          </a:xfrm>
          <a:prstGeom prst="rect">
            <a:avLst/>
          </a:prstGeom>
          <a:noFill/>
        </p:spPr>
        <p:txBody>
          <a:bodyPr wrap="none" rtlCol="0">
            <a:spAutoFit/>
          </a:bodyPr>
          <a:lstStyle/>
          <a:p>
            <a:r>
              <a:rPr lang="en-GB" dirty="0" smtClean="0">
                <a:solidFill>
                  <a:srgbClr val="006600"/>
                </a:solidFill>
                <a:latin typeface="+mj-lt"/>
              </a:rPr>
              <a:t>   Encrypted message   1100111100000111100111</a:t>
            </a:r>
            <a:endParaRPr lang="en-US" dirty="0">
              <a:solidFill>
                <a:srgbClr val="006600"/>
              </a:solidFill>
              <a:latin typeface="+mj-lt"/>
            </a:endParaRPr>
          </a:p>
        </p:txBody>
      </p:sp>
      <p:sp>
        <p:nvSpPr>
          <p:cNvPr id="69" name="TextBox 68"/>
          <p:cNvSpPr txBox="1"/>
          <p:nvPr/>
        </p:nvSpPr>
        <p:spPr>
          <a:xfrm>
            <a:off x="7456967" y="4391346"/>
            <a:ext cx="490725" cy="246221"/>
          </a:xfrm>
          <a:prstGeom prst="rect">
            <a:avLst/>
          </a:prstGeom>
          <a:noFill/>
        </p:spPr>
        <p:txBody>
          <a:bodyPr wrap="square" lIns="0" tIns="0" rIns="0" bIns="0" rtlCol="0">
            <a:spAutoFit/>
          </a:bodyPr>
          <a:lstStyle/>
          <a:p>
            <a:r>
              <a:rPr lang="en-GB" sz="1600" dirty="0" smtClean="0">
                <a:latin typeface="+mj-lt"/>
              </a:rPr>
              <a:t>XOR</a:t>
            </a:r>
            <a:endParaRPr lang="en-US" sz="1600" dirty="0">
              <a:latin typeface="+mj-lt"/>
            </a:endParaRPr>
          </a:p>
        </p:txBody>
      </p:sp>
    </p:spTree>
    <p:extLst>
      <p:ext uri="{BB962C8B-B14F-4D97-AF65-F5344CB8AC3E}">
        <p14:creationId xmlns:p14="http://schemas.microsoft.com/office/powerpoint/2010/main" val="17206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3" grpId="0"/>
      <p:bldP spid="64" grpId="0"/>
      <p:bldP spid="68" grpId="0"/>
      <p:bldP spid="6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09600"/>
          </a:xfrm>
        </p:spPr>
        <p:txBody>
          <a:bodyPr/>
          <a:lstStyle/>
          <a:p>
            <a:r>
              <a:rPr lang="en-GB" dirty="0" smtClean="0"/>
              <a:t>Cryptographic exercise</a:t>
            </a:r>
            <a:endParaRPr lang="en-US" dirty="0"/>
          </a:p>
        </p:txBody>
      </p:sp>
      <p:sp>
        <p:nvSpPr>
          <p:cNvPr id="4" name="Rounded Rectangle 3"/>
          <p:cNvSpPr/>
          <p:nvPr/>
        </p:nvSpPr>
        <p:spPr>
          <a:xfrm>
            <a:off x="6172200" y="76200"/>
            <a:ext cx="2819400" cy="1143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 name="Rectangle 4"/>
          <p:cNvSpPr/>
          <p:nvPr/>
        </p:nvSpPr>
        <p:spPr>
          <a:xfrm>
            <a:off x="7368365" y="223943"/>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p>
        </p:txBody>
      </p:sp>
      <p:sp>
        <p:nvSpPr>
          <p:cNvPr id="6" name="TextBox 1"/>
          <p:cNvSpPr txBox="1">
            <a:spLocks noChangeArrowheads="1"/>
          </p:cNvSpPr>
          <p:nvPr/>
        </p:nvSpPr>
        <p:spPr bwMode="auto">
          <a:xfrm>
            <a:off x="7496175" y="183373"/>
            <a:ext cx="628698" cy="338554"/>
          </a:xfrm>
          <a:prstGeom prst="rect">
            <a:avLst/>
          </a:prstGeom>
          <a:noFill/>
          <a:ln w="9525">
            <a:noFill/>
            <a:miter lim="800000"/>
            <a:headEnd/>
            <a:tailEnd/>
          </a:ln>
        </p:spPr>
        <p:txBody>
          <a:bodyPr wrap="none">
            <a:spAutoFit/>
          </a:bodyPr>
          <a:lstStyle/>
          <a:p>
            <a:r>
              <a:rPr lang="en-GB" sz="1600" dirty="0" smtClean="0"/>
              <a:t>XOR</a:t>
            </a:r>
            <a:endParaRPr lang="en-GB" sz="1600" dirty="0"/>
          </a:p>
        </p:txBody>
      </p:sp>
      <p:sp>
        <p:nvSpPr>
          <p:cNvPr id="7" name="Rectangle 6"/>
          <p:cNvSpPr/>
          <p:nvPr/>
        </p:nvSpPr>
        <p:spPr>
          <a:xfrm>
            <a:off x="8102969" y="223943"/>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p>
        </p:txBody>
      </p:sp>
      <p:sp>
        <p:nvSpPr>
          <p:cNvPr id="8" name="TextBox 12"/>
          <p:cNvSpPr txBox="1">
            <a:spLocks noChangeArrowheads="1"/>
          </p:cNvSpPr>
          <p:nvPr/>
        </p:nvSpPr>
        <p:spPr bwMode="auto">
          <a:xfrm>
            <a:off x="8235950" y="175435"/>
            <a:ext cx="304800" cy="338138"/>
          </a:xfrm>
          <a:prstGeom prst="rect">
            <a:avLst/>
          </a:prstGeom>
          <a:noFill/>
          <a:ln w="9525">
            <a:noFill/>
            <a:miter lim="800000"/>
            <a:headEnd/>
            <a:tailEnd/>
          </a:ln>
        </p:spPr>
        <p:txBody>
          <a:bodyPr wrap="none">
            <a:spAutoFit/>
          </a:bodyPr>
          <a:lstStyle/>
          <a:p>
            <a:r>
              <a:rPr lang="en-GB" sz="1600"/>
              <a:t>=</a:t>
            </a:r>
          </a:p>
        </p:txBody>
      </p:sp>
      <p:sp>
        <p:nvSpPr>
          <p:cNvPr id="9" name="Rectangle 8"/>
          <p:cNvSpPr/>
          <p:nvPr/>
        </p:nvSpPr>
        <p:spPr>
          <a:xfrm>
            <a:off x="8536175" y="221510"/>
            <a:ext cx="127590" cy="257402"/>
          </a:xfrm>
          <a:prstGeom prst="rect">
            <a:avLst/>
          </a:prstGeom>
          <a:noFill/>
        </p:spPr>
        <p:txBody>
          <a:bodyPr wrap="none">
            <a:prstTxWarp prst="textWave1">
              <a:avLst>
                <a:gd name="adj1" fmla="val 0"/>
                <a:gd name="adj2" fmla="val 0"/>
              </a:avLst>
            </a:prstTxWarp>
            <a:spAutoFit/>
          </a:bodyPr>
          <a:lstStyle/>
          <a:p>
            <a:pPr algn="ctr">
              <a:defRPr/>
            </a:pPr>
            <a:r>
              <a:rPr lang="en-GB"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0" name="Rectangle 9"/>
          <p:cNvSpPr/>
          <p:nvPr/>
        </p:nvSpPr>
        <p:spPr>
          <a:xfrm>
            <a:off x="7378998" y="522499"/>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p>
        </p:txBody>
      </p:sp>
      <p:sp>
        <p:nvSpPr>
          <p:cNvPr id="11" name="TextBox 15"/>
          <p:cNvSpPr txBox="1">
            <a:spLocks noChangeArrowheads="1"/>
          </p:cNvSpPr>
          <p:nvPr/>
        </p:nvSpPr>
        <p:spPr bwMode="auto">
          <a:xfrm>
            <a:off x="7507288" y="481823"/>
            <a:ext cx="628698" cy="338554"/>
          </a:xfrm>
          <a:prstGeom prst="rect">
            <a:avLst/>
          </a:prstGeom>
          <a:noFill/>
          <a:ln w="9525">
            <a:noFill/>
            <a:miter lim="800000"/>
            <a:headEnd/>
            <a:tailEnd/>
          </a:ln>
        </p:spPr>
        <p:txBody>
          <a:bodyPr wrap="none">
            <a:spAutoFit/>
          </a:bodyPr>
          <a:lstStyle/>
          <a:p>
            <a:r>
              <a:rPr lang="en-GB" sz="1600" dirty="0" smtClean="0"/>
              <a:t>XOR</a:t>
            </a:r>
            <a:endParaRPr lang="en-GB" sz="1600" dirty="0"/>
          </a:p>
        </p:txBody>
      </p:sp>
      <p:sp>
        <p:nvSpPr>
          <p:cNvPr id="12" name="Rectangle 11"/>
          <p:cNvSpPr/>
          <p:nvPr/>
        </p:nvSpPr>
        <p:spPr>
          <a:xfrm>
            <a:off x="8113602" y="522499"/>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p>
        </p:txBody>
      </p:sp>
      <p:sp>
        <p:nvSpPr>
          <p:cNvPr id="13" name="TextBox 17"/>
          <p:cNvSpPr txBox="1">
            <a:spLocks noChangeArrowheads="1"/>
          </p:cNvSpPr>
          <p:nvPr/>
        </p:nvSpPr>
        <p:spPr bwMode="auto">
          <a:xfrm>
            <a:off x="8247063" y="473885"/>
            <a:ext cx="304800" cy="338138"/>
          </a:xfrm>
          <a:prstGeom prst="rect">
            <a:avLst/>
          </a:prstGeom>
          <a:noFill/>
          <a:ln w="9525">
            <a:noFill/>
            <a:miter lim="800000"/>
            <a:headEnd/>
            <a:tailEnd/>
          </a:ln>
        </p:spPr>
        <p:txBody>
          <a:bodyPr wrap="none">
            <a:spAutoFit/>
          </a:bodyPr>
          <a:lstStyle/>
          <a:p>
            <a:r>
              <a:rPr lang="en-GB" sz="1600"/>
              <a:t>=</a:t>
            </a:r>
          </a:p>
        </p:txBody>
      </p:sp>
      <p:sp>
        <p:nvSpPr>
          <p:cNvPr id="14" name="Rectangle 13"/>
          <p:cNvSpPr/>
          <p:nvPr/>
        </p:nvSpPr>
        <p:spPr>
          <a:xfrm>
            <a:off x="8546808" y="520066"/>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Rectangle 14"/>
          <p:cNvSpPr/>
          <p:nvPr/>
        </p:nvSpPr>
        <p:spPr>
          <a:xfrm>
            <a:off x="7410897" y="813123"/>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p>
        </p:txBody>
      </p:sp>
      <p:sp>
        <p:nvSpPr>
          <p:cNvPr id="16" name="TextBox 20"/>
          <p:cNvSpPr txBox="1">
            <a:spLocks noChangeArrowheads="1"/>
          </p:cNvSpPr>
          <p:nvPr/>
        </p:nvSpPr>
        <p:spPr bwMode="auto">
          <a:xfrm>
            <a:off x="7518400" y="772964"/>
            <a:ext cx="628698" cy="338554"/>
          </a:xfrm>
          <a:prstGeom prst="rect">
            <a:avLst/>
          </a:prstGeom>
          <a:noFill/>
          <a:ln w="9525">
            <a:noFill/>
            <a:miter lim="800000"/>
            <a:headEnd/>
            <a:tailEnd/>
          </a:ln>
        </p:spPr>
        <p:txBody>
          <a:bodyPr wrap="none">
            <a:spAutoFit/>
          </a:bodyPr>
          <a:lstStyle/>
          <a:p>
            <a:r>
              <a:rPr lang="en-GB" sz="1600" dirty="0" smtClean="0"/>
              <a:t>XOR</a:t>
            </a:r>
            <a:endParaRPr lang="en-GB" sz="1600" dirty="0"/>
          </a:p>
        </p:txBody>
      </p:sp>
      <p:sp>
        <p:nvSpPr>
          <p:cNvPr id="17" name="Rectangle 16"/>
          <p:cNvSpPr/>
          <p:nvPr/>
        </p:nvSpPr>
        <p:spPr>
          <a:xfrm>
            <a:off x="8126004" y="813123"/>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p>
        </p:txBody>
      </p:sp>
      <p:sp>
        <p:nvSpPr>
          <p:cNvPr id="18" name="TextBox 22"/>
          <p:cNvSpPr txBox="1">
            <a:spLocks noChangeArrowheads="1"/>
          </p:cNvSpPr>
          <p:nvPr/>
        </p:nvSpPr>
        <p:spPr bwMode="auto">
          <a:xfrm>
            <a:off x="8258175" y="765026"/>
            <a:ext cx="306388" cy="338138"/>
          </a:xfrm>
          <a:prstGeom prst="rect">
            <a:avLst/>
          </a:prstGeom>
          <a:noFill/>
          <a:ln w="9525">
            <a:noFill/>
            <a:miter lim="800000"/>
            <a:headEnd/>
            <a:tailEnd/>
          </a:ln>
        </p:spPr>
        <p:txBody>
          <a:bodyPr wrap="none">
            <a:spAutoFit/>
          </a:bodyPr>
          <a:lstStyle/>
          <a:p>
            <a:r>
              <a:rPr lang="en-GB" sz="1600"/>
              <a:t>=</a:t>
            </a:r>
          </a:p>
        </p:txBody>
      </p:sp>
      <p:sp>
        <p:nvSpPr>
          <p:cNvPr id="19" name="Rectangle 18"/>
          <p:cNvSpPr/>
          <p:nvPr/>
        </p:nvSpPr>
        <p:spPr>
          <a:xfrm>
            <a:off x="8559210" y="810690"/>
            <a:ext cx="127590" cy="257402"/>
          </a:xfrm>
          <a:prstGeom prst="rect">
            <a:avLst/>
          </a:prstGeom>
          <a:noFill/>
        </p:spPr>
        <p:txBody>
          <a:bodyPr wrap="none">
            <a:prstTxWarp prst="textWave1">
              <a:avLst>
                <a:gd name="adj1" fmla="val 0"/>
                <a:gd name="adj2" fmla="val 0"/>
              </a:avLst>
            </a:prstTxWarp>
            <a:spAutoFit/>
          </a:bodyPr>
          <a:lstStyle/>
          <a:p>
            <a:pPr algn="ctr">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p>
        </p:txBody>
      </p:sp>
      <p:sp>
        <p:nvSpPr>
          <p:cNvPr id="20" name="TextBox 2"/>
          <p:cNvSpPr txBox="1">
            <a:spLocks noChangeArrowheads="1"/>
          </p:cNvSpPr>
          <p:nvPr/>
        </p:nvSpPr>
        <p:spPr bwMode="auto">
          <a:xfrm>
            <a:off x="6305550" y="183373"/>
            <a:ext cx="838200" cy="646112"/>
          </a:xfrm>
          <a:prstGeom prst="rect">
            <a:avLst/>
          </a:prstGeom>
          <a:noFill/>
          <a:ln w="9525">
            <a:noFill/>
            <a:miter lim="800000"/>
            <a:headEnd/>
            <a:tailEnd/>
          </a:ln>
        </p:spPr>
        <p:txBody>
          <a:bodyPr wrap="none">
            <a:spAutoFit/>
          </a:bodyPr>
          <a:lstStyle/>
          <a:p>
            <a:r>
              <a:rPr lang="en-GB" i="1" dirty="0"/>
              <a:t>logical</a:t>
            </a:r>
          </a:p>
          <a:p>
            <a:r>
              <a:rPr lang="en-GB" i="1" dirty="0" smtClean="0"/>
              <a:t>XOR</a:t>
            </a:r>
            <a:endParaRPr lang="en-GB" i="1" dirty="0"/>
          </a:p>
        </p:txBody>
      </p:sp>
      <p:sp>
        <p:nvSpPr>
          <p:cNvPr id="21" name="TextBox 20"/>
          <p:cNvSpPr txBox="1"/>
          <p:nvPr/>
        </p:nvSpPr>
        <p:spPr>
          <a:xfrm>
            <a:off x="42333" y="1084703"/>
            <a:ext cx="9067800" cy="1550031"/>
          </a:xfrm>
          <a:prstGeom prst="rect">
            <a:avLst/>
          </a:prstGeom>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GB" sz="1700" dirty="0" smtClean="0">
                <a:latin typeface="+mj-lt"/>
              </a:rPr>
              <a:t>The hacker is looking for the solutions to the mock test. </a:t>
            </a:r>
            <a:r>
              <a:rPr lang="en-US" sz="1700" dirty="0" smtClean="0">
                <a:latin typeface="+mj-lt"/>
              </a:rPr>
              <a:t>She </a:t>
            </a:r>
            <a:r>
              <a:rPr lang="en-US" sz="1700" dirty="0">
                <a:latin typeface="+mj-lt"/>
              </a:rPr>
              <a:t>knows the </a:t>
            </a:r>
            <a:r>
              <a:rPr lang="en-US" sz="1700" dirty="0" smtClean="0">
                <a:latin typeface="+mj-lt"/>
              </a:rPr>
              <a:t>approximate format </a:t>
            </a:r>
            <a:r>
              <a:rPr lang="en-US" sz="1700" dirty="0">
                <a:latin typeface="+mj-lt"/>
              </a:rPr>
              <a:t>of the </a:t>
            </a:r>
            <a:r>
              <a:rPr lang="en-US" sz="1700" dirty="0" smtClean="0">
                <a:latin typeface="+mj-lt"/>
              </a:rPr>
              <a:t>URL because that’s what George uses most of the time: </a:t>
            </a:r>
          </a:p>
          <a:p>
            <a:r>
              <a:rPr lang="en-US" sz="1400" dirty="0" smtClean="0">
                <a:latin typeface="+mj-lt"/>
              </a:rPr>
              <a:t>http</a:t>
            </a:r>
            <a:r>
              <a:rPr lang="en-US" sz="1400" dirty="0">
                <a:latin typeface="+mj-lt"/>
              </a:rPr>
              <a:t>://staffweb.cms.gre.ac.uk/~</a:t>
            </a:r>
            <a:r>
              <a:rPr lang="en-US" sz="1400" dirty="0" smtClean="0">
                <a:latin typeface="+mj-lt"/>
              </a:rPr>
              <a:t>lg47/lectures/COMP1587/COMP1587-MockTest2015-XXXX.docx</a:t>
            </a:r>
          </a:p>
          <a:p>
            <a:r>
              <a:rPr lang="en-US" sz="1400" dirty="0" smtClean="0">
                <a:latin typeface="+mj-lt"/>
              </a:rPr>
              <a:t> </a:t>
            </a:r>
          </a:p>
          <a:p>
            <a:r>
              <a:rPr lang="en-US" sz="1700" dirty="0" smtClean="0">
                <a:latin typeface="+mj-lt"/>
              </a:rPr>
              <a:t>She found the </a:t>
            </a:r>
            <a:r>
              <a:rPr lang="en-US" sz="1700" dirty="0">
                <a:latin typeface="+mj-lt"/>
              </a:rPr>
              <a:t>XXXX part </a:t>
            </a:r>
            <a:r>
              <a:rPr lang="en-US" sz="1700" dirty="0" smtClean="0">
                <a:latin typeface="+mj-lt"/>
              </a:rPr>
              <a:t>but encrypted: 00010000 </a:t>
            </a:r>
            <a:r>
              <a:rPr lang="en-US" sz="1700" dirty="0">
                <a:latin typeface="+mj-lt"/>
              </a:rPr>
              <a:t>00010100 </a:t>
            </a:r>
            <a:r>
              <a:rPr lang="en-US" sz="1700" dirty="0" smtClean="0">
                <a:latin typeface="+mj-lt"/>
              </a:rPr>
              <a:t>00000110 00001100 </a:t>
            </a:r>
            <a:endParaRPr lang="en-US" sz="1700" dirty="0">
              <a:latin typeface="+mj-lt"/>
            </a:endParaRPr>
          </a:p>
          <a:p>
            <a:r>
              <a:rPr lang="en-US" sz="1700" dirty="0">
                <a:latin typeface="+mj-lt"/>
              </a:rPr>
              <a:t>The encryption function is </a:t>
            </a:r>
            <a:r>
              <a:rPr lang="en-US" sz="1700" dirty="0" smtClean="0">
                <a:latin typeface="+mj-lt"/>
              </a:rPr>
              <a:t>XOR. </a:t>
            </a:r>
            <a:r>
              <a:rPr lang="en-GB" sz="1700" dirty="0" smtClean="0">
                <a:latin typeface="+mj-lt"/>
              </a:rPr>
              <a:t>What is the XXXX part if the key is 01110101? </a:t>
            </a:r>
          </a:p>
        </p:txBody>
      </p:sp>
      <p:sp>
        <p:nvSpPr>
          <p:cNvPr id="23" name="TextBox 22"/>
          <p:cNvSpPr txBox="1"/>
          <p:nvPr/>
        </p:nvSpPr>
        <p:spPr>
          <a:xfrm>
            <a:off x="2957691" y="3341132"/>
            <a:ext cx="2541080" cy="369332"/>
          </a:xfrm>
          <a:prstGeom prst="rect">
            <a:avLst/>
          </a:prstGeom>
          <a:noFill/>
        </p:spPr>
        <p:txBody>
          <a:bodyPr wrap="none" rtlCol="0">
            <a:spAutoFit/>
          </a:bodyPr>
          <a:lstStyle/>
          <a:p>
            <a:r>
              <a:rPr lang="en-GB" dirty="0" smtClean="0">
                <a:solidFill>
                  <a:srgbClr val="006600"/>
                </a:solidFill>
                <a:latin typeface="+mj-lt"/>
              </a:rPr>
              <a:t>01110011 01111001</a:t>
            </a:r>
            <a:endParaRPr lang="en-US" dirty="0">
              <a:solidFill>
                <a:srgbClr val="006600"/>
              </a:solidFill>
              <a:latin typeface="+mj-lt"/>
            </a:endParaRPr>
          </a:p>
        </p:txBody>
      </p:sp>
      <p:sp>
        <p:nvSpPr>
          <p:cNvPr id="24" name="TextBox 23"/>
          <p:cNvSpPr txBox="1"/>
          <p:nvPr/>
        </p:nvSpPr>
        <p:spPr>
          <a:xfrm>
            <a:off x="558495" y="3048000"/>
            <a:ext cx="4986724" cy="369332"/>
          </a:xfrm>
          <a:prstGeom prst="rect">
            <a:avLst/>
          </a:prstGeom>
          <a:noFill/>
        </p:spPr>
        <p:txBody>
          <a:bodyPr wrap="none" rtlCol="0">
            <a:spAutoFit/>
          </a:bodyPr>
          <a:lstStyle/>
          <a:p>
            <a:r>
              <a:rPr lang="en-GB" dirty="0" smtClean="0">
                <a:latin typeface="+mj-lt"/>
              </a:rPr>
              <a:t>01110101 01110101 01110101 01110101</a:t>
            </a:r>
            <a:endParaRPr lang="en-US" dirty="0">
              <a:latin typeface="+mj-lt"/>
            </a:endParaRPr>
          </a:p>
        </p:txBody>
      </p:sp>
      <p:cxnSp>
        <p:nvCxnSpPr>
          <p:cNvPr id="26" name="Straight Connector 25"/>
          <p:cNvCxnSpPr/>
          <p:nvPr/>
        </p:nvCxnSpPr>
        <p:spPr>
          <a:xfrm>
            <a:off x="393371" y="3377380"/>
            <a:ext cx="5105400" cy="0"/>
          </a:xfrm>
          <a:prstGeom prst="line">
            <a:avLst/>
          </a:prstGeom>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76200" y="3112532"/>
            <a:ext cx="490725" cy="246221"/>
          </a:xfrm>
          <a:prstGeom prst="rect">
            <a:avLst/>
          </a:prstGeom>
          <a:noFill/>
        </p:spPr>
        <p:txBody>
          <a:bodyPr wrap="square" lIns="0" tIns="0" rIns="0" bIns="0" rtlCol="0">
            <a:spAutoFit/>
          </a:bodyPr>
          <a:lstStyle/>
          <a:p>
            <a:r>
              <a:rPr lang="en-GB" sz="1600" dirty="0" smtClean="0">
                <a:latin typeface="+mj-lt"/>
              </a:rPr>
              <a:t>XOR</a:t>
            </a:r>
            <a:endParaRPr lang="en-US" sz="1600" dirty="0">
              <a:latin typeface="+mj-lt"/>
            </a:endParaRPr>
          </a:p>
        </p:txBody>
      </p:sp>
      <p:sp>
        <p:nvSpPr>
          <p:cNvPr id="32" name="TextBox 31"/>
          <p:cNvSpPr txBox="1"/>
          <p:nvPr/>
        </p:nvSpPr>
        <p:spPr>
          <a:xfrm>
            <a:off x="648865" y="2895600"/>
            <a:ext cx="8511365" cy="276999"/>
          </a:xfrm>
          <a:prstGeom prst="rect">
            <a:avLst/>
          </a:prstGeom>
          <a:noFill/>
        </p:spPr>
        <p:txBody>
          <a:bodyPr wrap="square" lIns="0" tIns="0" rIns="0" bIns="0" rtlCol="0">
            <a:spAutoFit/>
          </a:bodyPr>
          <a:lstStyle/>
          <a:p>
            <a:r>
              <a:rPr lang="en-GB" dirty="0" smtClean="0">
                <a:solidFill>
                  <a:srgbClr val="002F8E"/>
                </a:solidFill>
                <a:latin typeface="+mj-lt"/>
              </a:rPr>
              <a:t>00010000 00010100 00000110 00001100 </a:t>
            </a:r>
          </a:p>
        </p:txBody>
      </p:sp>
      <p:sp>
        <p:nvSpPr>
          <p:cNvPr id="33" name="TextBox 32"/>
          <p:cNvSpPr txBox="1"/>
          <p:nvPr/>
        </p:nvSpPr>
        <p:spPr>
          <a:xfrm>
            <a:off x="538172" y="3341132"/>
            <a:ext cx="327334" cy="369332"/>
          </a:xfrm>
          <a:prstGeom prst="rect">
            <a:avLst/>
          </a:prstGeom>
          <a:noFill/>
        </p:spPr>
        <p:txBody>
          <a:bodyPr wrap="none" rtlCol="0">
            <a:spAutoFit/>
          </a:bodyPr>
          <a:lstStyle/>
          <a:p>
            <a:r>
              <a:rPr lang="en-GB" dirty="0" smtClean="0">
                <a:solidFill>
                  <a:srgbClr val="006600"/>
                </a:solidFill>
                <a:latin typeface="+mj-lt"/>
              </a:rPr>
              <a:t>0</a:t>
            </a:r>
            <a:endParaRPr lang="en-US" dirty="0">
              <a:solidFill>
                <a:srgbClr val="006600"/>
              </a:solidFill>
              <a:latin typeface="+mj-lt"/>
            </a:endParaRPr>
          </a:p>
        </p:txBody>
      </p:sp>
      <p:sp>
        <p:nvSpPr>
          <p:cNvPr id="34" name="TextBox 33"/>
          <p:cNvSpPr txBox="1"/>
          <p:nvPr/>
        </p:nvSpPr>
        <p:spPr>
          <a:xfrm>
            <a:off x="690572" y="3341132"/>
            <a:ext cx="327334" cy="369332"/>
          </a:xfrm>
          <a:prstGeom prst="rect">
            <a:avLst/>
          </a:prstGeom>
          <a:noFill/>
        </p:spPr>
        <p:txBody>
          <a:bodyPr wrap="none" rtlCol="0">
            <a:spAutoFit/>
          </a:bodyPr>
          <a:lstStyle/>
          <a:p>
            <a:r>
              <a:rPr lang="en-GB" dirty="0" smtClean="0">
                <a:solidFill>
                  <a:srgbClr val="006600"/>
                </a:solidFill>
                <a:latin typeface="+mj-lt"/>
              </a:rPr>
              <a:t>1</a:t>
            </a:r>
            <a:endParaRPr lang="en-US" dirty="0">
              <a:solidFill>
                <a:srgbClr val="006600"/>
              </a:solidFill>
              <a:latin typeface="+mj-lt"/>
            </a:endParaRPr>
          </a:p>
        </p:txBody>
      </p:sp>
      <p:sp>
        <p:nvSpPr>
          <p:cNvPr id="35" name="TextBox 34"/>
          <p:cNvSpPr txBox="1"/>
          <p:nvPr/>
        </p:nvSpPr>
        <p:spPr>
          <a:xfrm>
            <a:off x="843888" y="3341132"/>
            <a:ext cx="327334" cy="369332"/>
          </a:xfrm>
          <a:prstGeom prst="rect">
            <a:avLst/>
          </a:prstGeom>
          <a:noFill/>
        </p:spPr>
        <p:txBody>
          <a:bodyPr wrap="none" rtlCol="0">
            <a:spAutoFit/>
          </a:bodyPr>
          <a:lstStyle/>
          <a:p>
            <a:r>
              <a:rPr lang="en-GB" dirty="0" smtClean="0">
                <a:solidFill>
                  <a:srgbClr val="006600"/>
                </a:solidFill>
                <a:latin typeface="+mj-lt"/>
              </a:rPr>
              <a:t>1</a:t>
            </a:r>
            <a:endParaRPr lang="en-US" dirty="0">
              <a:solidFill>
                <a:srgbClr val="006600"/>
              </a:solidFill>
              <a:latin typeface="+mj-lt"/>
            </a:endParaRPr>
          </a:p>
        </p:txBody>
      </p:sp>
      <p:sp>
        <p:nvSpPr>
          <p:cNvPr id="36" name="TextBox 35"/>
          <p:cNvSpPr txBox="1"/>
          <p:nvPr/>
        </p:nvSpPr>
        <p:spPr>
          <a:xfrm>
            <a:off x="1001233" y="3341132"/>
            <a:ext cx="327334" cy="369332"/>
          </a:xfrm>
          <a:prstGeom prst="rect">
            <a:avLst/>
          </a:prstGeom>
          <a:noFill/>
        </p:spPr>
        <p:txBody>
          <a:bodyPr wrap="none" rtlCol="0">
            <a:spAutoFit/>
          </a:bodyPr>
          <a:lstStyle/>
          <a:p>
            <a:r>
              <a:rPr lang="en-GB" dirty="0" smtClean="0">
                <a:solidFill>
                  <a:srgbClr val="006600"/>
                </a:solidFill>
                <a:latin typeface="+mj-lt"/>
              </a:rPr>
              <a:t>0</a:t>
            </a:r>
            <a:endParaRPr lang="en-US" dirty="0">
              <a:solidFill>
                <a:srgbClr val="006600"/>
              </a:solidFill>
              <a:latin typeface="+mj-lt"/>
            </a:endParaRPr>
          </a:p>
        </p:txBody>
      </p:sp>
      <p:sp>
        <p:nvSpPr>
          <p:cNvPr id="37" name="TextBox 36"/>
          <p:cNvSpPr txBox="1"/>
          <p:nvPr/>
        </p:nvSpPr>
        <p:spPr>
          <a:xfrm>
            <a:off x="1153633" y="3341132"/>
            <a:ext cx="327334" cy="369332"/>
          </a:xfrm>
          <a:prstGeom prst="rect">
            <a:avLst/>
          </a:prstGeom>
          <a:noFill/>
        </p:spPr>
        <p:txBody>
          <a:bodyPr wrap="none" rtlCol="0">
            <a:spAutoFit/>
          </a:bodyPr>
          <a:lstStyle/>
          <a:p>
            <a:r>
              <a:rPr lang="en-GB" dirty="0" smtClean="0">
                <a:solidFill>
                  <a:srgbClr val="006600"/>
                </a:solidFill>
                <a:latin typeface="+mj-lt"/>
              </a:rPr>
              <a:t>0</a:t>
            </a:r>
            <a:endParaRPr lang="en-US" dirty="0">
              <a:solidFill>
                <a:srgbClr val="006600"/>
              </a:solidFill>
              <a:latin typeface="+mj-lt"/>
            </a:endParaRPr>
          </a:p>
        </p:txBody>
      </p:sp>
      <p:sp>
        <p:nvSpPr>
          <p:cNvPr id="38" name="TextBox 37"/>
          <p:cNvSpPr txBox="1"/>
          <p:nvPr/>
        </p:nvSpPr>
        <p:spPr>
          <a:xfrm>
            <a:off x="1277811" y="3341132"/>
            <a:ext cx="327334" cy="369332"/>
          </a:xfrm>
          <a:prstGeom prst="rect">
            <a:avLst/>
          </a:prstGeom>
          <a:noFill/>
        </p:spPr>
        <p:txBody>
          <a:bodyPr wrap="none" rtlCol="0">
            <a:spAutoFit/>
          </a:bodyPr>
          <a:lstStyle/>
          <a:p>
            <a:r>
              <a:rPr lang="en-GB" dirty="0" smtClean="0">
                <a:solidFill>
                  <a:srgbClr val="006600"/>
                </a:solidFill>
                <a:latin typeface="+mj-lt"/>
              </a:rPr>
              <a:t>1</a:t>
            </a:r>
            <a:endParaRPr lang="en-US" dirty="0">
              <a:solidFill>
                <a:srgbClr val="006600"/>
              </a:solidFill>
              <a:latin typeface="+mj-lt"/>
            </a:endParaRPr>
          </a:p>
        </p:txBody>
      </p:sp>
      <p:sp>
        <p:nvSpPr>
          <p:cNvPr id="39" name="TextBox 38"/>
          <p:cNvSpPr txBox="1"/>
          <p:nvPr/>
        </p:nvSpPr>
        <p:spPr>
          <a:xfrm>
            <a:off x="1407677" y="3341132"/>
            <a:ext cx="327334" cy="369332"/>
          </a:xfrm>
          <a:prstGeom prst="rect">
            <a:avLst/>
          </a:prstGeom>
          <a:noFill/>
        </p:spPr>
        <p:txBody>
          <a:bodyPr wrap="none" rtlCol="0">
            <a:spAutoFit/>
          </a:bodyPr>
          <a:lstStyle/>
          <a:p>
            <a:r>
              <a:rPr lang="en-GB" dirty="0" smtClean="0">
                <a:solidFill>
                  <a:srgbClr val="006600"/>
                </a:solidFill>
                <a:latin typeface="+mj-lt"/>
              </a:rPr>
              <a:t>0</a:t>
            </a:r>
            <a:endParaRPr lang="en-US" dirty="0">
              <a:solidFill>
                <a:srgbClr val="006600"/>
              </a:solidFill>
              <a:latin typeface="+mj-lt"/>
            </a:endParaRPr>
          </a:p>
        </p:txBody>
      </p:sp>
      <p:sp>
        <p:nvSpPr>
          <p:cNvPr id="40" name="TextBox 39"/>
          <p:cNvSpPr txBox="1"/>
          <p:nvPr/>
        </p:nvSpPr>
        <p:spPr>
          <a:xfrm>
            <a:off x="1552922" y="3341132"/>
            <a:ext cx="327334" cy="369332"/>
          </a:xfrm>
          <a:prstGeom prst="rect">
            <a:avLst/>
          </a:prstGeom>
          <a:noFill/>
        </p:spPr>
        <p:txBody>
          <a:bodyPr wrap="none" rtlCol="0">
            <a:spAutoFit/>
          </a:bodyPr>
          <a:lstStyle/>
          <a:p>
            <a:r>
              <a:rPr lang="en-GB" dirty="0" smtClean="0">
                <a:solidFill>
                  <a:srgbClr val="006600"/>
                </a:solidFill>
                <a:latin typeface="+mj-lt"/>
              </a:rPr>
              <a:t>1</a:t>
            </a:r>
            <a:endParaRPr lang="en-US" dirty="0">
              <a:solidFill>
                <a:srgbClr val="006600"/>
              </a:solidFill>
              <a:latin typeface="+mj-lt"/>
            </a:endParaRPr>
          </a:p>
        </p:txBody>
      </p:sp>
      <p:sp>
        <p:nvSpPr>
          <p:cNvPr id="41" name="TextBox 40"/>
          <p:cNvSpPr txBox="1"/>
          <p:nvPr/>
        </p:nvSpPr>
        <p:spPr>
          <a:xfrm>
            <a:off x="1047904" y="3884712"/>
            <a:ext cx="371391" cy="523220"/>
          </a:xfrm>
          <a:prstGeom prst="rect">
            <a:avLst/>
          </a:prstGeom>
          <a:noFill/>
        </p:spPr>
        <p:txBody>
          <a:bodyPr wrap="none" rtlCol="0">
            <a:spAutoFit/>
          </a:bodyPr>
          <a:lstStyle/>
          <a:p>
            <a:r>
              <a:rPr lang="en-GB" sz="2800" dirty="0">
                <a:solidFill>
                  <a:srgbClr val="006600"/>
                </a:solidFill>
                <a:latin typeface="+mj-lt"/>
              </a:rPr>
              <a:t>e</a:t>
            </a:r>
            <a:endParaRPr lang="en-US" sz="2800" dirty="0">
              <a:solidFill>
                <a:srgbClr val="006600"/>
              </a:solidFill>
              <a:latin typeface="+mj-lt"/>
            </a:endParaRPr>
          </a:p>
        </p:txBody>
      </p:sp>
      <p:sp>
        <p:nvSpPr>
          <p:cNvPr id="42" name="TextBox 41"/>
          <p:cNvSpPr txBox="1"/>
          <p:nvPr/>
        </p:nvSpPr>
        <p:spPr>
          <a:xfrm>
            <a:off x="1761965" y="3341132"/>
            <a:ext cx="327334" cy="369332"/>
          </a:xfrm>
          <a:prstGeom prst="rect">
            <a:avLst/>
          </a:prstGeom>
          <a:noFill/>
        </p:spPr>
        <p:txBody>
          <a:bodyPr wrap="none" rtlCol="0">
            <a:spAutoFit/>
          </a:bodyPr>
          <a:lstStyle/>
          <a:p>
            <a:r>
              <a:rPr lang="en-GB" dirty="0" smtClean="0">
                <a:solidFill>
                  <a:srgbClr val="006600"/>
                </a:solidFill>
                <a:latin typeface="+mj-lt"/>
              </a:rPr>
              <a:t>0</a:t>
            </a:r>
            <a:endParaRPr lang="en-US" dirty="0">
              <a:solidFill>
                <a:srgbClr val="006600"/>
              </a:solidFill>
              <a:latin typeface="+mj-lt"/>
            </a:endParaRPr>
          </a:p>
        </p:txBody>
      </p:sp>
      <p:sp>
        <p:nvSpPr>
          <p:cNvPr id="43" name="TextBox 42"/>
          <p:cNvSpPr txBox="1"/>
          <p:nvPr/>
        </p:nvSpPr>
        <p:spPr>
          <a:xfrm>
            <a:off x="1903732" y="3341132"/>
            <a:ext cx="327334" cy="369332"/>
          </a:xfrm>
          <a:prstGeom prst="rect">
            <a:avLst/>
          </a:prstGeom>
          <a:noFill/>
        </p:spPr>
        <p:txBody>
          <a:bodyPr wrap="none" rtlCol="0">
            <a:spAutoFit/>
          </a:bodyPr>
          <a:lstStyle/>
          <a:p>
            <a:r>
              <a:rPr lang="en-GB" dirty="0" smtClean="0">
                <a:solidFill>
                  <a:srgbClr val="006600"/>
                </a:solidFill>
                <a:latin typeface="+mj-lt"/>
              </a:rPr>
              <a:t>1</a:t>
            </a:r>
            <a:endParaRPr lang="en-US" dirty="0">
              <a:solidFill>
                <a:srgbClr val="006600"/>
              </a:solidFill>
              <a:latin typeface="+mj-lt"/>
            </a:endParaRPr>
          </a:p>
        </p:txBody>
      </p:sp>
      <p:sp>
        <p:nvSpPr>
          <p:cNvPr id="44" name="TextBox 43"/>
          <p:cNvSpPr txBox="1"/>
          <p:nvPr/>
        </p:nvSpPr>
        <p:spPr>
          <a:xfrm>
            <a:off x="2045499" y="3341132"/>
            <a:ext cx="327334" cy="369332"/>
          </a:xfrm>
          <a:prstGeom prst="rect">
            <a:avLst/>
          </a:prstGeom>
          <a:noFill/>
        </p:spPr>
        <p:txBody>
          <a:bodyPr wrap="none" rtlCol="0">
            <a:spAutoFit/>
          </a:bodyPr>
          <a:lstStyle/>
          <a:p>
            <a:r>
              <a:rPr lang="en-GB" dirty="0" smtClean="0">
                <a:solidFill>
                  <a:srgbClr val="006600"/>
                </a:solidFill>
                <a:latin typeface="+mj-lt"/>
              </a:rPr>
              <a:t>1</a:t>
            </a:r>
            <a:endParaRPr lang="en-US" dirty="0">
              <a:solidFill>
                <a:srgbClr val="006600"/>
              </a:solidFill>
              <a:latin typeface="+mj-lt"/>
            </a:endParaRPr>
          </a:p>
        </p:txBody>
      </p:sp>
      <p:sp>
        <p:nvSpPr>
          <p:cNvPr id="45" name="TextBox 44"/>
          <p:cNvSpPr txBox="1"/>
          <p:nvPr/>
        </p:nvSpPr>
        <p:spPr>
          <a:xfrm>
            <a:off x="2176633" y="3341132"/>
            <a:ext cx="327334" cy="369332"/>
          </a:xfrm>
          <a:prstGeom prst="rect">
            <a:avLst/>
          </a:prstGeom>
          <a:noFill/>
        </p:spPr>
        <p:txBody>
          <a:bodyPr wrap="none" rtlCol="0">
            <a:spAutoFit/>
          </a:bodyPr>
          <a:lstStyle/>
          <a:p>
            <a:r>
              <a:rPr lang="en-GB" dirty="0" smtClean="0">
                <a:solidFill>
                  <a:srgbClr val="006600"/>
                </a:solidFill>
                <a:latin typeface="+mj-lt"/>
              </a:rPr>
              <a:t>0</a:t>
            </a:r>
            <a:endParaRPr lang="en-US" dirty="0">
              <a:solidFill>
                <a:srgbClr val="006600"/>
              </a:solidFill>
              <a:latin typeface="+mj-lt"/>
            </a:endParaRPr>
          </a:p>
        </p:txBody>
      </p:sp>
      <p:sp>
        <p:nvSpPr>
          <p:cNvPr id="46" name="TextBox 45"/>
          <p:cNvSpPr txBox="1"/>
          <p:nvPr/>
        </p:nvSpPr>
        <p:spPr>
          <a:xfrm>
            <a:off x="2329033" y="3341132"/>
            <a:ext cx="327334" cy="369332"/>
          </a:xfrm>
          <a:prstGeom prst="rect">
            <a:avLst/>
          </a:prstGeom>
          <a:noFill/>
        </p:spPr>
        <p:txBody>
          <a:bodyPr wrap="none" rtlCol="0">
            <a:spAutoFit/>
          </a:bodyPr>
          <a:lstStyle/>
          <a:p>
            <a:r>
              <a:rPr lang="en-GB" dirty="0" smtClean="0">
                <a:solidFill>
                  <a:srgbClr val="006600"/>
                </a:solidFill>
                <a:latin typeface="+mj-lt"/>
              </a:rPr>
              <a:t>0</a:t>
            </a:r>
            <a:endParaRPr lang="en-US" dirty="0">
              <a:solidFill>
                <a:srgbClr val="006600"/>
              </a:solidFill>
              <a:latin typeface="+mj-lt"/>
            </a:endParaRPr>
          </a:p>
        </p:txBody>
      </p:sp>
      <p:sp>
        <p:nvSpPr>
          <p:cNvPr id="47" name="TextBox 46"/>
          <p:cNvSpPr txBox="1"/>
          <p:nvPr/>
        </p:nvSpPr>
        <p:spPr>
          <a:xfrm>
            <a:off x="2481433" y="3341132"/>
            <a:ext cx="327334" cy="369332"/>
          </a:xfrm>
          <a:prstGeom prst="rect">
            <a:avLst/>
          </a:prstGeom>
          <a:noFill/>
        </p:spPr>
        <p:txBody>
          <a:bodyPr wrap="none" rtlCol="0">
            <a:spAutoFit/>
          </a:bodyPr>
          <a:lstStyle/>
          <a:p>
            <a:r>
              <a:rPr lang="en-GB" dirty="0" smtClean="0">
                <a:solidFill>
                  <a:srgbClr val="006600"/>
                </a:solidFill>
                <a:latin typeface="+mj-lt"/>
              </a:rPr>
              <a:t>0</a:t>
            </a:r>
            <a:endParaRPr lang="en-US" dirty="0">
              <a:solidFill>
                <a:srgbClr val="006600"/>
              </a:solidFill>
              <a:latin typeface="+mj-lt"/>
            </a:endParaRPr>
          </a:p>
        </p:txBody>
      </p:sp>
      <p:sp>
        <p:nvSpPr>
          <p:cNvPr id="48" name="TextBox 47"/>
          <p:cNvSpPr txBox="1"/>
          <p:nvPr/>
        </p:nvSpPr>
        <p:spPr>
          <a:xfrm>
            <a:off x="2633833" y="3341132"/>
            <a:ext cx="327334" cy="369332"/>
          </a:xfrm>
          <a:prstGeom prst="rect">
            <a:avLst/>
          </a:prstGeom>
          <a:noFill/>
        </p:spPr>
        <p:txBody>
          <a:bodyPr wrap="none" rtlCol="0">
            <a:spAutoFit/>
          </a:bodyPr>
          <a:lstStyle/>
          <a:p>
            <a:r>
              <a:rPr lang="en-GB" dirty="0" smtClean="0">
                <a:solidFill>
                  <a:srgbClr val="006600"/>
                </a:solidFill>
                <a:latin typeface="+mj-lt"/>
              </a:rPr>
              <a:t>0</a:t>
            </a:r>
            <a:endParaRPr lang="en-US" dirty="0">
              <a:solidFill>
                <a:srgbClr val="006600"/>
              </a:solidFill>
              <a:latin typeface="+mj-lt"/>
            </a:endParaRPr>
          </a:p>
        </p:txBody>
      </p:sp>
      <p:sp>
        <p:nvSpPr>
          <p:cNvPr id="49" name="TextBox 48"/>
          <p:cNvSpPr txBox="1"/>
          <p:nvPr/>
        </p:nvSpPr>
        <p:spPr>
          <a:xfrm>
            <a:off x="2754334" y="3341132"/>
            <a:ext cx="327334" cy="369332"/>
          </a:xfrm>
          <a:prstGeom prst="rect">
            <a:avLst/>
          </a:prstGeom>
          <a:noFill/>
        </p:spPr>
        <p:txBody>
          <a:bodyPr wrap="none" rtlCol="0">
            <a:spAutoFit/>
          </a:bodyPr>
          <a:lstStyle/>
          <a:p>
            <a:r>
              <a:rPr lang="en-GB" dirty="0" smtClean="0">
                <a:solidFill>
                  <a:srgbClr val="006600"/>
                </a:solidFill>
                <a:latin typeface="+mj-lt"/>
              </a:rPr>
              <a:t>1</a:t>
            </a:r>
            <a:endParaRPr lang="en-US" dirty="0">
              <a:solidFill>
                <a:srgbClr val="006600"/>
              </a:solidFill>
              <a:latin typeface="+mj-lt"/>
            </a:endParaRPr>
          </a:p>
        </p:txBody>
      </p:sp>
      <p:sp>
        <p:nvSpPr>
          <p:cNvPr id="50" name="Right Brace 49"/>
          <p:cNvSpPr/>
          <p:nvPr/>
        </p:nvSpPr>
        <p:spPr>
          <a:xfrm rot="5400000">
            <a:off x="1115533" y="3303032"/>
            <a:ext cx="228600" cy="1066800"/>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1" name="Right Brace 50"/>
          <p:cNvSpPr/>
          <p:nvPr/>
        </p:nvSpPr>
        <p:spPr>
          <a:xfrm rot="5400000">
            <a:off x="2313467" y="3303032"/>
            <a:ext cx="228600" cy="1066800"/>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2" name="Right Brace 51"/>
          <p:cNvSpPr/>
          <p:nvPr/>
        </p:nvSpPr>
        <p:spPr>
          <a:xfrm rot="5400000">
            <a:off x="3500768" y="3303032"/>
            <a:ext cx="228600" cy="1066800"/>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3" name="Right Brace 52"/>
          <p:cNvSpPr/>
          <p:nvPr/>
        </p:nvSpPr>
        <p:spPr>
          <a:xfrm rot="5400000">
            <a:off x="4686300" y="3303032"/>
            <a:ext cx="228600" cy="1066800"/>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7" name="TextBox 56"/>
          <p:cNvSpPr txBox="1"/>
          <p:nvPr/>
        </p:nvSpPr>
        <p:spPr>
          <a:xfrm>
            <a:off x="2261542" y="3885165"/>
            <a:ext cx="393056" cy="523220"/>
          </a:xfrm>
          <a:prstGeom prst="rect">
            <a:avLst/>
          </a:prstGeom>
          <a:noFill/>
        </p:spPr>
        <p:txBody>
          <a:bodyPr wrap="none" rtlCol="0">
            <a:spAutoFit/>
          </a:bodyPr>
          <a:lstStyle/>
          <a:p>
            <a:r>
              <a:rPr lang="en-GB" sz="2800" dirty="0" smtClean="0">
                <a:solidFill>
                  <a:srgbClr val="006600"/>
                </a:solidFill>
                <a:latin typeface="+mj-lt"/>
              </a:rPr>
              <a:t>a</a:t>
            </a:r>
            <a:endParaRPr lang="en-US" sz="2800" dirty="0">
              <a:solidFill>
                <a:srgbClr val="006600"/>
              </a:solidFill>
              <a:latin typeface="+mj-lt"/>
            </a:endParaRPr>
          </a:p>
        </p:txBody>
      </p:sp>
      <p:sp>
        <p:nvSpPr>
          <p:cNvPr id="58" name="TextBox 57"/>
          <p:cNvSpPr txBox="1"/>
          <p:nvPr/>
        </p:nvSpPr>
        <p:spPr>
          <a:xfrm>
            <a:off x="3409356" y="3885165"/>
            <a:ext cx="371391" cy="523220"/>
          </a:xfrm>
          <a:prstGeom prst="rect">
            <a:avLst/>
          </a:prstGeom>
          <a:noFill/>
        </p:spPr>
        <p:txBody>
          <a:bodyPr wrap="none" rtlCol="0">
            <a:spAutoFit/>
          </a:bodyPr>
          <a:lstStyle/>
          <a:p>
            <a:r>
              <a:rPr lang="en-GB" sz="2800" dirty="0" smtClean="0">
                <a:solidFill>
                  <a:srgbClr val="006600"/>
                </a:solidFill>
                <a:latin typeface="+mj-lt"/>
              </a:rPr>
              <a:t>s</a:t>
            </a:r>
            <a:endParaRPr lang="en-US" sz="2800" dirty="0">
              <a:solidFill>
                <a:srgbClr val="006600"/>
              </a:solidFill>
              <a:latin typeface="+mj-lt"/>
            </a:endParaRPr>
          </a:p>
        </p:txBody>
      </p:sp>
      <p:sp>
        <p:nvSpPr>
          <p:cNvPr id="59" name="TextBox 58"/>
          <p:cNvSpPr txBox="1"/>
          <p:nvPr/>
        </p:nvSpPr>
        <p:spPr>
          <a:xfrm>
            <a:off x="4595636" y="3885165"/>
            <a:ext cx="391403" cy="523220"/>
          </a:xfrm>
          <a:prstGeom prst="rect">
            <a:avLst/>
          </a:prstGeom>
          <a:noFill/>
        </p:spPr>
        <p:txBody>
          <a:bodyPr wrap="none" rtlCol="0">
            <a:spAutoFit/>
          </a:bodyPr>
          <a:lstStyle/>
          <a:p>
            <a:r>
              <a:rPr lang="en-GB" sz="2800" dirty="0" smtClean="0">
                <a:solidFill>
                  <a:srgbClr val="006600"/>
                </a:solidFill>
                <a:latin typeface="+mj-lt"/>
              </a:rPr>
              <a:t>y</a:t>
            </a:r>
            <a:endParaRPr lang="en-US" sz="2800" dirty="0">
              <a:solidFill>
                <a:srgbClr val="006600"/>
              </a:solidFill>
              <a:latin typeface="+mj-lt"/>
            </a:endParaRPr>
          </a:p>
        </p:txBody>
      </p:sp>
      <p:graphicFrame>
        <p:nvGraphicFramePr>
          <p:cNvPr id="65" name="Table 64"/>
          <p:cNvGraphicFramePr>
            <a:graphicFrameLocks noGrp="1"/>
          </p:cNvGraphicFramePr>
          <p:nvPr/>
        </p:nvGraphicFramePr>
        <p:xfrm>
          <a:off x="304800" y="4419600"/>
          <a:ext cx="8763000" cy="1854200"/>
        </p:xfrm>
        <a:graphic>
          <a:graphicData uri="http://schemas.openxmlformats.org/drawingml/2006/table">
            <a:tbl>
              <a:tblPr firstRow="1" bandRow="1">
                <a:tableStyleId>{5940675A-B579-460E-94D1-54222C63F5DA}</a:tableStyleId>
              </a:tblPr>
              <a:tblGrid>
                <a:gridCol w="1460500"/>
                <a:gridCol w="1460500"/>
                <a:gridCol w="1460500"/>
                <a:gridCol w="1460500"/>
                <a:gridCol w="1460500"/>
                <a:gridCol w="1460500"/>
              </a:tblGrid>
              <a:tr h="370840">
                <a:tc>
                  <a:txBody>
                    <a:bodyPr/>
                    <a:lstStyle/>
                    <a:p>
                      <a:r>
                        <a:rPr lang="en-GB" sz="1400" dirty="0" smtClean="0">
                          <a:latin typeface="+mj-lt"/>
                        </a:rPr>
                        <a:t>a = 01100001</a:t>
                      </a:r>
                      <a:endParaRPr lang="en-US" sz="1400" dirty="0">
                        <a:latin typeface="+mj-lt"/>
                      </a:endParaRPr>
                    </a:p>
                  </a:txBody>
                  <a:tcPr/>
                </a:tc>
                <a:tc>
                  <a:txBody>
                    <a:bodyPr/>
                    <a:lstStyle/>
                    <a:p>
                      <a:r>
                        <a:rPr lang="en-GB" sz="1400" dirty="0" smtClean="0">
                          <a:latin typeface="+mj-lt"/>
                        </a:rPr>
                        <a:t>f = 01100110</a:t>
                      </a:r>
                      <a:endParaRPr lang="en-US" sz="1400" dirty="0">
                        <a:latin typeface="+mj-lt"/>
                      </a:endParaRPr>
                    </a:p>
                  </a:txBody>
                  <a:tcPr/>
                </a:tc>
                <a:tc>
                  <a:txBody>
                    <a:bodyPr/>
                    <a:lstStyle/>
                    <a:p>
                      <a:r>
                        <a:rPr lang="en-GB" sz="1400" dirty="0" smtClean="0">
                          <a:latin typeface="+mj-lt"/>
                        </a:rPr>
                        <a:t>k = 01101011</a:t>
                      </a:r>
                      <a:endParaRPr lang="en-US" sz="1400" dirty="0">
                        <a:latin typeface="+mj-lt"/>
                      </a:endParaRPr>
                    </a:p>
                  </a:txBody>
                  <a:tcPr/>
                </a:tc>
                <a:tc>
                  <a:txBody>
                    <a:bodyPr/>
                    <a:lstStyle/>
                    <a:p>
                      <a:r>
                        <a:rPr lang="en-GB" sz="1400" dirty="0" smtClean="0">
                          <a:latin typeface="+mj-lt"/>
                        </a:rPr>
                        <a:t>p = 01110000</a:t>
                      </a:r>
                      <a:endParaRPr lang="en-US" sz="1400" dirty="0">
                        <a:latin typeface="+mj-lt"/>
                      </a:endParaRPr>
                    </a:p>
                  </a:txBody>
                  <a:tcPr/>
                </a:tc>
                <a:tc>
                  <a:txBody>
                    <a:bodyPr/>
                    <a:lstStyle/>
                    <a:p>
                      <a:r>
                        <a:rPr lang="en-GB" sz="1400" dirty="0" smtClean="0">
                          <a:latin typeface="+mj-lt"/>
                        </a:rPr>
                        <a:t>u = 01110101</a:t>
                      </a:r>
                      <a:endParaRPr lang="en-US" sz="1400" dirty="0">
                        <a:latin typeface="+mj-lt"/>
                      </a:endParaRPr>
                    </a:p>
                  </a:txBody>
                  <a:tcPr/>
                </a:tc>
                <a:tc>
                  <a:txBody>
                    <a:bodyPr/>
                    <a:lstStyle/>
                    <a:p>
                      <a:r>
                        <a:rPr lang="en-GB" sz="1400" dirty="0" smtClean="0">
                          <a:latin typeface="+mj-lt"/>
                        </a:rPr>
                        <a:t>z = 01111010</a:t>
                      </a:r>
                      <a:endParaRPr lang="en-US" sz="1400" dirty="0">
                        <a:latin typeface="+mj-lt"/>
                      </a:endParaRPr>
                    </a:p>
                  </a:txBody>
                  <a:tcPr/>
                </a:tc>
              </a:tr>
              <a:tr h="370840">
                <a:tc>
                  <a:txBody>
                    <a:bodyPr/>
                    <a:lstStyle/>
                    <a:p>
                      <a:r>
                        <a:rPr lang="en-GB" sz="1400" dirty="0" smtClean="0">
                          <a:latin typeface="+mj-lt"/>
                        </a:rPr>
                        <a:t>b = 01100010</a:t>
                      </a:r>
                      <a:endParaRPr lang="en-US" sz="1400" dirty="0">
                        <a:latin typeface="+mj-lt"/>
                      </a:endParaRPr>
                    </a:p>
                  </a:txBody>
                  <a:tcPr/>
                </a:tc>
                <a:tc>
                  <a:txBody>
                    <a:bodyPr/>
                    <a:lstStyle/>
                    <a:p>
                      <a:r>
                        <a:rPr lang="en-GB" sz="1400" dirty="0" smtClean="0">
                          <a:latin typeface="+mj-lt"/>
                        </a:rPr>
                        <a:t>g = 01100111</a:t>
                      </a:r>
                      <a:endParaRPr lang="en-US" sz="1400" dirty="0">
                        <a:latin typeface="+mj-lt"/>
                      </a:endParaRPr>
                    </a:p>
                  </a:txBody>
                  <a:tcPr/>
                </a:tc>
                <a:tc>
                  <a:txBody>
                    <a:bodyPr/>
                    <a:lstStyle/>
                    <a:p>
                      <a:r>
                        <a:rPr lang="en-GB" sz="1400" dirty="0" smtClean="0">
                          <a:latin typeface="+mj-lt"/>
                        </a:rPr>
                        <a:t>l = 01101100</a:t>
                      </a:r>
                      <a:endParaRPr lang="en-US" sz="1400" dirty="0">
                        <a:latin typeface="+mj-lt"/>
                      </a:endParaRPr>
                    </a:p>
                  </a:txBody>
                  <a:tcPr/>
                </a:tc>
                <a:tc>
                  <a:txBody>
                    <a:bodyPr/>
                    <a:lstStyle/>
                    <a:p>
                      <a:r>
                        <a:rPr lang="en-GB" sz="1400" dirty="0" smtClean="0">
                          <a:latin typeface="+mj-lt"/>
                        </a:rPr>
                        <a:t>q = 01110001</a:t>
                      </a:r>
                      <a:endParaRPr lang="en-US" sz="1400" dirty="0">
                        <a:latin typeface="+mj-lt"/>
                      </a:endParaRPr>
                    </a:p>
                  </a:txBody>
                  <a:tcPr/>
                </a:tc>
                <a:tc>
                  <a:txBody>
                    <a:bodyPr/>
                    <a:lstStyle/>
                    <a:p>
                      <a:r>
                        <a:rPr lang="en-GB" sz="1400" dirty="0" smtClean="0">
                          <a:latin typeface="+mj-lt"/>
                        </a:rPr>
                        <a:t>v = 01110110</a:t>
                      </a:r>
                      <a:endParaRPr lang="en-US" sz="1400" dirty="0">
                        <a:latin typeface="+mj-lt"/>
                      </a:endParaRPr>
                    </a:p>
                  </a:txBody>
                  <a:tcPr/>
                </a:tc>
                <a:tc rowSpan="4">
                  <a:txBody>
                    <a:bodyPr/>
                    <a:lstStyle/>
                    <a:p>
                      <a:endParaRPr lang="en-GB" sz="1400" dirty="0" smtClean="0">
                        <a:latin typeface="+mj-lt"/>
                      </a:endParaRPr>
                    </a:p>
                    <a:p>
                      <a:r>
                        <a:rPr lang="en-GB" sz="1400" dirty="0" smtClean="0">
                          <a:latin typeface="+mj-lt"/>
                        </a:rPr>
                        <a:t>ASCII</a:t>
                      </a:r>
                      <a:r>
                        <a:rPr lang="en-GB" sz="1400" baseline="0" dirty="0" smtClean="0">
                          <a:latin typeface="+mj-lt"/>
                        </a:rPr>
                        <a:t> </a:t>
                      </a:r>
                    </a:p>
                    <a:p>
                      <a:r>
                        <a:rPr lang="en-GB" sz="1400" baseline="0" dirty="0" smtClean="0">
                          <a:latin typeface="+mj-lt"/>
                        </a:rPr>
                        <a:t>TABLE OF CHARACTERS</a:t>
                      </a:r>
                      <a:endParaRPr lang="en-US" sz="1400" dirty="0">
                        <a:latin typeface="+mj-lt"/>
                      </a:endParaRPr>
                    </a:p>
                  </a:txBody>
                  <a:tcPr/>
                </a:tc>
              </a:tr>
              <a:tr h="370840">
                <a:tc>
                  <a:txBody>
                    <a:bodyPr/>
                    <a:lstStyle/>
                    <a:p>
                      <a:r>
                        <a:rPr lang="en-GB" sz="1400" dirty="0" smtClean="0">
                          <a:latin typeface="+mj-lt"/>
                        </a:rPr>
                        <a:t>c = 01100011</a:t>
                      </a:r>
                      <a:endParaRPr lang="en-US" sz="1400" dirty="0">
                        <a:latin typeface="+mj-lt"/>
                      </a:endParaRPr>
                    </a:p>
                  </a:txBody>
                  <a:tcPr/>
                </a:tc>
                <a:tc>
                  <a:txBody>
                    <a:bodyPr/>
                    <a:lstStyle/>
                    <a:p>
                      <a:r>
                        <a:rPr lang="en-GB" sz="1400" dirty="0" smtClean="0">
                          <a:latin typeface="+mj-lt"/>
                        </a:rPr>
                        <a:t>h = 01101000</a:t>
                      </a:r>
                      <a:endParaRPr lang="en-US" sz="1400" dirty="0">
                        <a:latin typeface="+mj-lt"/>
                      </a:endParaRPr>
                    </a:p>
                  </a:txBody>
                  <a:tcPr/>
                </a:tc>
                <a:tc>
                  <a:txBody>
                    <a:bodyPr/>
                    <a:lstStyle/>
                    <a:p>
                      <a:r>
                        <a:rPr lang="en-GB" sz="1400" dirty="0" smtClean="0">
                          <a:latin typeface="+mj-lt"/>
                        </a:rPr>
                        <a:t>m = 01101101</a:t>
                      </a:r>
                      <a:endParaRPr lang="en-US" sz="1400" dirty="0">
                        <a:latin typeface="+mj-lt"/>
                      </a:endParaRPr>
                    </a:p>
                  </a:txBody>
                  <a:tcPr/>
                </a:tc>
                <a:tc>
                  <a:txBody>
                    <a:bodyPr/>
                    <a:lstStyle/>
                    <a:p>
                      <a:r>
                        <a:rPr lang="en-GB" sz="1400" dirty="0" smtClean="0">
                          <a:latin typeface="+mj-lt"/>
                        </a:rPr>
                        <a:t>r = 01110010</a:t>
                      </a:r>
                      <a:endParaRPr lang="en-US" sz="1400" dirty="0">
                        <a:latin typeface="+mj-lt"/>
                      </a:endParaRPr>
                    </a:p>
                  </a:txBody>
                  <a:tcPr/>
                </a:tc>
                <a:tc>
                  <a:txBody>
                    <a:bodyPr/>
                    <a:lstStyle/>
                    <a:p>
                      <a:r>
                        <a:rPr lang="en-GB" sz="1400" baseline="0" dirty="0" smtClean="0">
                          <a:latin typeface="+mj-lt"/>
                        </a:rPr>
                        <a:t>w = 01110111</a:t>
                      </a:r>
                      <a:endParaRPr lang="en-US" sz="1400" dirty="0">
                        <a:latin typeface="+mj-lt"/>
                      </a:endParaRPr>
                    </a:p>
                  </a:txBody>
                  <a:tcPr/>
                </a:tc>
                <a:tc vMerge="1">
                  <a:txBody>
                    <a:bodyPr/>
                    <a:lstStyle/>
                    <a:p>
                      <a:endParaRPr lang="en-US" sz="1400" dirty="0">
                        <a:latin typeface="+mj-lt"/>
                      </a:endParaRPr>
                    </a:p>
                  </a:txBody>
                  <a:tcPr/>
                </a:tc>
              </a:tr>
              <a:tr h="370840">
                <a:tc>
                  <a:txBody>
                    <a:bodyPr/>
                    <a:lstStyle/>
                    <a:p>
                      <a:r>
                        <a:rPr lang="en-GB" sz="1400" dirty="0" smtClean="0">
                          <a:latin typeface="+mj-lt"/>
                        </a:rPr>
                        <a:t>d = 01100100</a:t>
                      </a:r>
                      <a:endParaRPr lang="en-US" sz="1400" dirty="0">
                        <a:latin typeface="+mj-lt"/>
                      </a:endParaRPr>
                    </a:p>
                  </a:txBody>
                  <a:tcPr/>
                </a:tc>
                <a:tc>
                  <a:txBody>
                    <a:bodyPr/>
                    <a:lstStyle/>
                    <a:p>
                      <a:r>
                        <a:rPr lang="en-GB" sz="1400" dirty="0" err="1" smtClean="0">
                          <a:latin typeface="+mj-lt"/>
                        </a:rPr>
                        <a:t>i</a:t>
                      </a:r>
                      <a:r>
                        <a:rPr lang="en-GB" sz="1400" dirty="0" smtClean="0">
                          <a:latin typeface="+mj-lt"/>
                        </a:rPr>
                        <a:t> = 01101001</a:t>
                      </a:r>
                      <a:endParaRPr lang="en-US" sz="1400" dirty="0">
                        <a:latin typeface="+mj-lt"/>
                      </a:endParaRPr>
                    </a:p>
                  </a:txBody>
                  <a:tcPr/>
                </a:tc>
                <a:tc>
                  <a:txBody>
                    <a:bodyPr/>
                    <a:lstStyle/>
                    <a:p>
                      <a:r>
                        <a:rPr lang="en-GB" sz="1400" dirty="0" smtClean="0">
                          <a:latin typeface="+mj-lt"/>
                        </a:rPr>
                        <a:t>n = 01101110</a:t>
                      </a:r>
                      <a:endParaRPr lang="en-US" sz="1400" dirty="0">
                        <a:latin typeface="+mj-lt"/>
                      </a:endParaRPr>
                    </a:p>
                  </a:txBody>
                  <a:tcPr/>
                </a:tc>
                <a:tc>
                  <a:txBody>
                    <a:bodyPr/>
                    <a:lstStyle/>
                    <a:p>
                      <a:r>
                        <a:rPr lang="en-GB" sz="1400" dirty="0" smtClean="0">
                          <a:latin typeface="+mj-lt"/>
                        </a:rPr>
                        <a:t>s = 01110011</a:t>
                      </a:r>
                      <a:endParaRPr lang="en-US" sz="1400" dirty="0">
                        <a:latin typeface="+mj-lt"/>
                      </a:endParaRPr>
                    </a:p>
                  </a:txBody>
                  <a:tcPr/>
                </a:tc>
                <a:tc>
                  <a:txBody>
                    <a:bodyPr/>
                    <a:lstStyle/>
                    <a:p>
                      <a:r>
                        <a:rPr lang="en-GB" sz="1400" dirty="0" smtClean="0">
                          <a:latin typeface="+mj-lt"/>
                        </a:rPr>
                        <a:t>x = 01111000</a:t>
                      </a:r>
                      <a:endParaRPr lang="en-US" sz="1400" dirty="0">
                        <a:latin typeface="+mj-lt"/>
                      </a:endParaRPr>
                    </a:p>
                  </a:txBody>
                  <a:tcPr/>
                </a:tc>
                <a:tc vMerge="1">
                  <a:txBody>
                    <a:bodyPr/>
                    <a:lstStyle/>
                    <a:p>
                      <a:endParaRPr lang="en-US" sz="1400" dirty="0">
                        <a:latin typeface="+mj-lt"/>
                      </a:endParaRPr>
                    </a:p>
                  </a:txBody>
                  <a:tcPr/>
                </a:tc>
              </a:tr>
              <a:tr h="370840">
                <a:tc>
                  <a:txBody>
                    <a:bodyPr/>
                    <a:lstStyle/>
                    <a:p>
                      <a:r>
                        <a:rPr lang="en-GB" sz="1400" dirty="0" smtClean="0">
                          <a:latin typeface="+mj-lt"/>
                        </a:rPr>
                        <a:t>e = 01100101</a:t>
                      </a:r>
                      <a:endParaRPr lang="en-US" sz="1400" dirty="0">
                        <a:latin typeface="+mj-lt"/>
                      </a:endParaRPr>
                    </a:p>
                  </a:txBody>
                  <a:tcPr/>
                </a:tc>
                <a:tc>
                  <a:txBody>
                    <a:bodyPr/>
                    <a:lstStyle/>
                    <a:p>
                      <a:r>
                        <a:rPr lang="en-GB" sz="1400" baseline="0" dirty="0" smtClean="0">
                          <a:latin typeface="+mj-lt"/>
                        </a:rPr>
                        <a:t>j = 01101010</a:t>
                      </a:r>
                      <a:endParaRPr lang="en-US" sz="1400" dirty="0">
                        <a:latin typeface="+mj-lt"/>
                      </a:endParaRPr>
                    </a:p>
                  </a:txBody>
                  <a:tcPr/>
                </a:tc>
                <a:tc>
                  <a:txBody>
                    <a:bodyPr/>
                    <a:lstStyle/>
                    <a:p>
                      <a:r>
                        <a:rPr lang="en-GB" sz="1400" dirty="0" smtClean="0">
                          <a:latin typeface="+mj-lt"/>
                        </a:rPr>
                        <a:t>o = 01101111</a:t>
                      </a:r>
                      <a:endParaRPr lang="en-US" sz="1400" dirty="0">
                        <a:latin typeface="+mj-lt"/>
                      </a:endParaRPr>
                    </a:p>
                  </a:txBody>
                  <a:tcPr/>
                </a:tc>
                <a:tc>
                  <a:txBody>
                    <a:bodyPr/>
                    <a:lstStyle/>
                    <a:p>
                      <a:r>
                        <a:rPr lang="en-GB" sz="1400" dirty="0" smtClean="0">
                          <a:latin typeface="+mj-lt"/>
                        </a:rPr>
                        <a:t>t = 01110100</a:t>
                      </a:r>
                      <a:endParaRPr lang="en-US" sz="1400" dirty="0">
                        <a:latin typeface="+mj-lt"/>
                      </a:endParaRPr>
                    </a:p>
                  </a:txBody>
                  <a:tcPr/>
                </a:tc>
                <a:tc>
                  <a:txBody>
                    <a:bodyPr/>
                    <a:lstStyle/>
                    <a:p>
                      <a:r>
                        <a:rPr lang="en-GB" sz="1400" dirty="0" smtClean="0">
                          <a:latin typeface="+mj-lt"/>
                        </a:rPr>
                        <a:t>y</a:t>
                      </a:r>
                      <a:r>
                        <a:rPr lang="en-GB" sz="1400" baseline="0" dirty="0" smtClean="0">
                          <a:latin typeface="+mj-lt"/>
                        </a:rPr>
                        <a:t> = 01111001</a:t>
                      </a:r>
                      <a:endParaRPr lang="en-US" sz="1400" dirty="0">
                        <a:latin typeface="+mj-lt"/>
                      </a:endParaRPr>
                    </a:p>
                  </a:txBody>
                  <a:tcPr/>
                </a:tc>
                <a:tc vMerge="1">
                  <a:txBody>
                    <a:bodyPr/>
                    <a:lstStyle/>
                    <a:p>
                      <a:endParaRPr lang="en-US" sz="1400" dirty="0">
                        <a:latin typeface="+mj-lt"/>
                      </a:endParaRPr>
                    </a:p>
                  </a:txBody>
                  <a:tcPr/>
                </a:tc>
              </a:tr>
            </a:tbl>
          </a:graphicData>
        </a:graphic>
      </p:graphicFrame>
      <p:sp>
        <p:nvSpPr>
          <p:cNvPr id="66" name="Rounded Rectangle 65"/>
          <p:cNvSpPr/>
          <p:nvPr/>
        </p:nvSpPr>
        <p:spPr>
          <a:xfrm>
            <a:off x="685800" y="6402569"/>
            <a:ext cx="2514600" cy="3260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69" name="Rounded Rectangle 68"/>
          <p:cNvSpPr/>
          <p:nvPr/>
        </p:nvSpPr>
        <p:spPr>
          <a:xfrm>
            <a:off x="3429000" y="6400800"/>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0" name="Rounded Rectangle 69"/>
          <p:cNvSpPr/>
          <p:nvPr/>
        </p:nvSpPr>
        <p:spPr>
          <a:xfrm>
            <a:off x="6172200" y="6402569"/>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28329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400"/>
                                  </p:iterate>
                                  <p:childTnLst>
                                    <p:set>
                                      <p:cBhvr>
                                        <p:cTn id="10" dur="1" fill="hold">
                                          <p:stCondLst>
                                            <p:cond delay="0"/>
                                          </p:stCondLst>
                                        </p:cTn>
                                        <p:tgtEl>
                                          <p:spTgt spid="24"/>
                                        </p:tgtEl>
                                        <p:attrNameLst>
                                          <p:attrName>style.visibility</p:attrName>
                                        </p:attrNameLst>
                                      </p:cBhvr>
                                      <p:to>
                                        <p:strVal val="visible"/>
                                      </p:to>
                                    </p:set>
                                  </p:childTnLst>
                                </p:cTn>
                              </p:par>
                            </p:childTnLst>
                          </p:cTn>
                        </p:par>
                        <p:par>
                          <p:cTn id="11" fill="hold">
                            <p:stCondLst>
                              <p:cond delay="1201"/>
                            </p:stCondLst>
                            <p:childTnLst>
                              <p:par>
                                <p:cTn id="12" presetID="1" presetClass="entr" presetSubtype="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7"/>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48"/>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49"/>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7"/>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53"/>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1"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animBg="1"/>
      <p:bldP spid="51" grpId="0" animBg="1"/>
      <p:bldP spid="52" grpId="0" animBg="1"/>
      <p:bldP spid="53" grpId="0" animBg="1"/>
      <p:bldP spid="57" grpId="0"/>
      <p:bldP spid="58" grpId="0"/>
      <p:bldP spid="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685800" y="6400800"/>
            <a:ext cx="2514600" cy="3260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21506" name="Title 1"/>
          <p:cNvSpPr>
            <a:spLocks noGrp="1"/>
          </p:cNvSpPr>
          <p:nvPr>
            <p:ph type="title"/>
          </p:nvPr>
        </p:nvSpPr>
        <p:spPr/>
        <p:txBody>
          <a:bodyPr/>
          <a:lstStyle/>
          <a:p>
            <a:r>
              <a:rPr lang="en-GB" dirty="0" smtClean="0">
                <a:solidFill>
                  <a:srgbClr val="0070C0"/>
                </a:solidFill>
              </a:rPr>
              <a:t>Confidentiality</a:t>
            </a:r>
          </a:p>
        </p:txBody>
      </p:sp>
      <p:sp>
        <p:nvSpPr>
          <p:cNvPr id="4" name="Rounded Rectangle 3"/>
          <p:cNvSpPr/>
          <p:nvPr/>
        </p:nvSpPr>
        <p:spPr>
          <a:xfrm>
            <a:off x="685800" y="6402569"/>
            <a:ext cx="2514600" cy="3260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smtClean="0"/>
              <a:t>CONFIDENTIALITY</a:t>
            </a:r>
            <a:endParaRPr lang="en-US" dirty="0"/>
          </a:p>
        </p:txBody>
      </p:sp>
      <p:sp>
        <p:nvSpPr>
          <p:cNvPr id="7" name="Rounded Rectangle 6"/>
          <p:cNvSpPr/>
          <p:nvPr/>
        </p:nvSpPr>
        <p:spPr>
          <a:xfrm>
            <a:off x="3429000" y="6400800"/>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ounded Rectangle 7"/>
          <p:cNvSpPr/>
          <p:nvPr/>
        </p:nvSpPr>
        <p:spPr>
          <a:xfrm>
            <a:off x="6172200" y="6402569"/>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0" name="Picture 12" descr="yourfile"/>
          <p:cNvPicPr>
            <a:picLocks noChangeAspect="1" noChangeArrowheads="1"/>
          </p:cNvPicPr>
          <p:nvPr/>
        </p:nvPicPr>
        <p:blipFill>
          <a:blip r:embed="rId3" cstate="print"/>
          <a:srcRect/>
          <a:stretch>
            <a:fillRect/>
          </a:stretch>
        </p:blipFill>
        <p:spPr bwMode="auto">
          <a:xfrm>
            <a:off x="914400" y="4114800"/>
            <a:ext cx="2811463" cy="2214563"/>
          </a:xfrm>
          <a:prstGeom prst="rect">
            <a:avLst/>
          </a:prstGeom>
          <a:noFill/>
          <a:ln w="9525">
            <a:noFill/>
            <a:miter lim="800000"/>
            <a:headEnd/>
            <a:tailEnd/>
          </a:ln>
        </p:spPr>
      </p:pic>
      <p:pic>
        <p:nvPicPr>
          <p:cNvPr id="11" name="Picture 14" descr="playstation_network_hacked"/>
          <p:cNvPicPr>
            <a:picLocks noChangeAspect="1" noChangeArrowheads="1"/>
          </p:cNvPicPr>
          <p:nvPr/>
        </p:nvPicPr>
        <p:blipFill>
          <a:blip r:embed="rId4" cstate="print"/>
          <a:srcRect/>
          <a:stretch>
            <a:fillRect/>
          </a:stretch>
        </p:blipFill>
        <p:spPr bwMode="auto">
          <a:xfrm>
            <a:off x="5791200" y="3886200"/>
            <a:ext cx="2324100" cy="2063750"/>
          </a:xfrm>
          <a:prstGeom prst="rect">
            <a:avLst/>
          </a:prstGeom>
          <a:noFill/>
          <a:ln w="9525">
            <a:noFill/>
            <a:miter lim="800000"/>
            <a:headEnd/>
            <a:tailEnd/>
          </a:ln>
        </p:spPr>
      </p:pic>
      <p:pic>
        <p:nvPicPr>
          <p:cNvPr id="38914" name="Picture 2" descr="C:\Users\lg47\Desktop\hugh-grant-news-of-the-world-e1310582328231.jpg"/>
          <p:cNvPicPr>
            <a:picLocks noChangeAspect="1" noChangeArrowheads="1"/>
          </p:cNvPicPr>
          <p:nvPr/>
        </p:nvPicPr>
        <p:blipFill>
          <a:blip r:embed="rId5" cstate="print">
            <a:extLst/>
          </a:blip>
          <a:srcRect/>
          <a:stretch>
            <a:fillRect/>
          </a:stretch>
        </p:blipFill>
        <p:spPr bwMode="auto">
          <a:xfrm>
            <a:off x="838200" y="1371600"/>
            <a:ext cx="4419600" cy="2914022"/>
          </a:xfrm>
          <a:prstGeom prst="rect">
            <a:avLst/>
          </a:prstGeom>
          <a:ln>
            <a:noFill/>
          </a:ln>
          <a:effectLst>
            <a:softEdge rad="112500"/>
          </a:effectLst>
          <a:extLst/>
        </p:spPr>
      </p:pic>
      <p:pic>
        <p:nvPicPr>
          <p:cNvPr id="12" name="Picture 7" descr="C:\Documents and Settings\George\Desktop\German_Enigma_machine_u-boat.jpg"/>
          <p:cNvPicPr>
            <a:picLocks noChangeAspect="1" noChangeArrowheads="1"/>
          </p:cNvPicPr>
          <p:nvPr/>
        </p:nvPicPr>
        <p:blipFill>
          <a:blip r:embed="rId6" cstate="print"/>
          <a:srcRect/>
          <a:stretch>
            <a:fillRect/>
          </a:stretch>
        </p:blipFill>
        <p:spPr bwMode="auto">
          <a:xfrm>
            <a:off x="6705600" y="228600"/>
            <a:ext cx="2133600" cy="3302787"/>
          </a:xfrm>
          <a:prstGeom prst="rect">
            <a:avLst/>
          </a:prstGeom>
          <a:ln>
            <a:noFill/>
          </a:ln>
          <a:effectLst>
            <a:softEdge rad="112500"/>
          </a:effectLst>
        </p:spPr>
      </p:pic>
    </p:spTree>
    <p:extLst>
      <p:ext uri="{BB962C8B-B14F-4D97-AF65-F5344CB8AC3E}">
        <p14:creationId xmlns:p14="http://schemas.microsoft.com/office/powerpoint/2010/main" val="231587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7" descr="mr_bean24"/>
          <p:cNvPicPr>
            <a:picLocks noChangeAspect="1" noChangeArrowheads="1"/>
          </p:cNvPicPr>
          <p:nvPr/>
        </p:nvPicPr>
        <p:blipFill>
          <a:blip r:embed="rId2" cstate="print"/>
          <a:srcRect t="40506" r="40909"/>
          <a:stretch>
            <a:fillRect/>
          </a:stretch>
        </p:blipFill>
        <p:spPr bwMode="auto">
          <a:xfrm>
            <a:off x="457200" y="3505200"/>
            <a:ext cx="3933825" cy="2667000"/>
          </a:xfrm>
          <a:prstGeom prst="rect">
            <a:avLst/>
          </a:prstGeom>
          <a:noFill/>
          <a:ln w="9525">
            <a:noFill/>
            <a:miter lim="800000"/>
            <a:headEnd/>
            <a:tailEnd/>
          </a:ln>
        </p:spPr>
      </p:pic>
      <p:sp>
        <p:nvSpPr>
          <p:cNvPr id="26627" name="Title 1"/>
          <p:cNvSpPr>
            <a:spLocks noGrp="1"/>
          </p:cNvSpPr>
          <p:nvPr>
            <p:ph type="title"/>
          </p:nvPr>
        </p:nvSpPr>
        <p:spPr/>
        <p:txBody>
          <a:bodyPr/>
          <a:lstStyle/>
          <a:p>
            <a:r>
              <a:rPr lang="en-GB" smtClean="0">
                <a:solidFill>
                  <a:srgbClr val="0070C0"/>
                </a:solidFill>
              </a:rPr>
              <a:t>Integrity</a:t>
            </a:r>
          </a:p>
        </p:txBody>
      </p:sp>
      <p:sp>
        <p:nvSpPr>
          <p:cNvPr id="4" name="Text Box 14"/>
          <p:cNvSpPr txBox="1">
            <a:spLocks noChangeArrowheads="1"/>
          </p:cNvSpPr>
          <p:nvPr/>
        </p:nvSpPr>
        <p:spPr bwMode="auto">
          <a:xfrm>
            <a:off x="381000" y="1423988"/>
            <a:ext cx="2895600" cy="646331"/>
          </a:xfrm>
          <a:prstGeom prst="rect">
            <a:avLst/>
          </a:prstGeom>
          <a:no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r>
              <a:rPr lang="en-GB" i="1" dirty="0" smtClean="0">
                <a:latin typeface="+mj-lt"/>
              </a:rPr>
              <a:t>Jan. 2010:</a:t>
            </a:r>
            <a:r>
              <a:rPr lang="en-GB" dirty="0" smtClean="0">
                <a:latin typeface="+mj-lt"/>
              </a:rPr>
              <a:t> Spanish PM’s website defaced</a:t>
            </a:r>
            <a:endParaRPr lang="en-GB" sz="1600" dirty="0" smtClean="0">
              <a:latin typeface="+mj-lt"/>
            </a:endParaRPr>
          </a:p>
        </p:txBody>
      </p:sp>
      <p:sp>
        <p:nvSpPr>
          <p:cNvPr id="6" name="TextBox 14"/>
          <p:cNvSpPr txBox="1">
            <a:spLocks noChangeArrowheads="1"/>
          </p:cNvSpPr>
          <p:nvPr/>
        </p:nvSpPr>
        <p:spPr bwMode="auto">
          <a:xfrm>
            <a:off x="5715000" y="1295400"/>
            <a:ext cx="2667000" cy="369332"/>
          </a:xfrm>
          <a:prstGeom prst="rect">
            <a:avLst/>
          </a:prstGeom>
          <a:no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GB" i="1" dirty="0" smtClean="0">
                <a:latin typeface="+mj-lt"/>
              </a:rPr>
              <a:t>June 2010</a:t>
            </a:r>
            <a:r>
              <a:rPr lang="en-GB" sz="1600" dirty="0" smtClean="0">
                <a:latin typeface="+mj-lt"/>
              </a:rPr>
              <a:t>: </a:t>
            </a:r>
            <a:r>
              <a:rPr lang="en-GB" dirty="0" err="1" smtClean="0">
                <a:latin typeface="+mj-lt"/>
              </a:rPr>
              <a:t>Stuxnet</a:t>
            </a:r>
            <a:endParaRPr lang="en-GB" sz="1600" dirty="0">
              <a:latin typeface="+mj-lt"/>
            </a:endParaRPr>
          </a:p>
        </p:txBody>
      </p:sp>
      <p:pic>
        <p:nvPicPr>
          <p:cNvPr id="39938" name="Picture 2" descr="C:\Users\lg47\Desktop\zapatero_mrbean_1.jpg"/>
          <p:cNvPicPr>
            <a:picLocks noChangeAspect="1" noChangeArrowheads="1"/>
          </p:cNvPicPr>
          <p:nvPr/>
        </p:nvPicPr>
        <p:blipFill>
          <a:blip r:embed="rId3" cstate="print"/>
          <a:srcRect/>
          <a:stretch>
            <a:fillRect/>
          </a:stretch>
        </p:blipFill>
        <p:spPr bwMode="auto">
          <a:xfrm>
            <a:off x="2078038" y="4178300"/>
            <a:ext cx="1198562" cy="1765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cxnSp>
        <p:nvCxnSpPr>
          <p:cNvPr id="8" name="Straight Connector 7"/>
          <p:cNvCxnSpPr/>
          <p:nvPr/>
        </p:nvCxnSpPr>
        <p:spPr>
          <a:xfrm>
            <a:off x="4572000" y="914400"/>
            <a:ext cx="0" cy="5181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85800" y="6402569"/>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CONFIDENTIALITY</a:t>
            </a:r>
            <a:endParaRPr lang="en-US" dirty="0"/>
          </a:p>
        </p:txBody>
      </p:sp>
      <p:sp>
        <p:nvSpPr>
          <p:cNvPr id="10" name="Rounded Rectangle 9"/>
          <p:cNvSpPr/>
          <p:nvPr/>
        </p:nvSpPr>
        <p:spPr>
          <a:xfrm>
            <a:off x="3429000" y="6400800"/>
            <a:ext cx="2514600" cy="3260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INTEGRITY</a:t>
            </a:r>
            <a:endParaRPr lang="en-US" dirty="0"/>
          </a:p>
        </p:txBody>
      </p:sp>
      <p:sp>
        <p:nvSpPr>
          <p:cNvPr id="11" name="Rounded Rectangle 10"/>
          <p:cNvSpPr/>
          <p:nvPr/>
        </p:nvSpPr>
        <p:spPr>
          <a:xfrm>
            <a:off x="6172200" y="6402569"/>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 name="TextBox 14"/>
          <p:cNvSpPr txBox="1">
            <a:spLocks noChangeArrowheads="1"/>
          </p:cNvSpPr>
          <p:nvPr/>
        </p:nvSpPr>
        <p:spPr bwMode="auto">
          <a:xfrm>
            <a:off x="5029200" y="1905000"/>
            <a:ext cx="3733800" cy="830997"/>
          </a:xfrm>
          <a:prstGeom prst="rect">
            <a:avLst/>
          </a:prstGeom>
          <a:noFill/>
          <a:ln>
            <a:noFill/>
          </a:ln>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GB" sz="1600" dirty="0" smtClean="0">
                <a:latin typeface="+mj-lt"/>
              </a:rPr>
              <a:t>A computer program that altered the motor speeds of an Iranian nuclear facility’s centrifuges.</a:t>
            </a:r>
            <a:endParaRPr lang="en-GB" sz="1600" dirty="0">
              <a:latin typeface="+mj-lt"/>
            </a:endParaRPr>
          </a:p>
        </p:txBody>
      </p:sp>
      <p:pic>
        <p:nvPicPr>
          <p:cNvPr id="38914" name="Picture 2" descr="C:\Documents and Settings\Dream\Desktop\Natanz 070203.jpg"/>
          <p:cNvPicPr>
            <a:picLocks noChangeAspect="1" noChangeArrowheads="1"/>
          </p:cNvPicPr>
          <p:nvPr/>
        </p:nvPicPr>
        <p:blipFill>
          <a:blip r:embed="rId4" cstate="print"/>
          <a:srcRect/>
          <a:stretch>
            <a:fillRect/>
          </a:stretch>
        </p:blipFill>
        <p:spPr bwMode="auto">
          <a:xfrm>
            <a:off x="3962400" y="4267200"/>
            <a:ext cx="2934051" cy="1855787"/>
          </a:xfrm>
          <a:prstGeom prst="rect">
            <a:avLst/>
          </a:prstGeom>
          <a:noFill/>
        </p:spPr>
      </p:pic>
      <p:pic>
        <p:nvPicPr>
          <p:cNvPr id="12" name="Picture 2" descr="C:\Documents and Settings\Dream\Desktop\mann_egan__stuxnet_worm__cnn__640x360.jpg"/>
          <p:cNvPicPr>
            <a:picLocks noChangeAspect="1" noChangeArrowheads="1"/>
          </p:cNvPicPr>
          <p:nvPr/>
        </p:nvPicPr>
        <p:blipFill>
          <a:blip r:embed="rId5" cstate="print"/>
          <a:srcRect l="21429" r="17857" b="18900"/>
          <a:stretch>
            <a:fillRect/>
          </a:stretch>
        </p:blipFill>
        <p:spPr bwMode="auto">
          <a:xfrm>
            <a:off x="4572001" y="2819401"/>
            <a:ext cx="1752599" cy="1317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p:cNvSpPr txBox="1"/>
          <p:nvPr/>
        </p:nvSpPr>
        <p:spPr>
          <a:xfrm>
            <a:off x="152400" y="2236113"/>
            <a:ext cx="4267200" cy="1107996"/>
          </a:xfrm>
          <a:prstGeom prst="rect">
            <a:avLst/>
          </a:prstGeom>
          <a:noFill/>
        </p:spPr>
        <p:txBody>
          <a:bodyPr wrap="square" rtlCol="0">
            <a:spAutoFit/>
          </a:bodyPr>
          <a:lstStyle/>
          <a:p>
            <a:r>
              <a:rPr lang="en-US" sz="1400" dirty="0" smtClean="0">
                <a:latin typeface="+mj-lt"/>
              </a:rPr>
              <a:t>A common method is to use Cross-site Scripting (XSS)</a:t>
            </a:r>
          </a:p>
          <a:p>
            <a:endParaRPr lang="en-US" sz="1400" dirty="0" smtClean="0">
              <a:latin typeface="+mj-lt"/>
            </a:endParaRPr>
          </a:p>
          <a:p>
            <a:r>
              <a:rPr lang="en-US" sz="1200" dirty="0" smtClean="0">
                <a:latin typeface="+mj-lt"/>
              </a:rPr>
              <a:t>&lt;script&gt;</a:t>
            </a:r>
            <a:r>
              <a:rPr lang="en-US" sz="1200" dirty="0" err="1" smtClean="0">
                <a:latin typeface="+mj-lt"/>
              </a:rPr>
              <a:t>document.body.background</a:t>
            </a:r>
            <a:r>
              <a:rPr lang="en-US" sz="1200" dirty="0" smtClean="0">
                <a:latin typeface="+mj-lt"/>
              </a:rPr>
              <a:t>="http://your_image.jpg";&lt;/script&gt;</a:t>
            </a:r>
          </a:p>
        </p:txBody>
      </p:sp>
      <p:pic>
        <p:nvPicPr>
          <p:cNvPr id="2" name="Picture 1"/>
          <p:cNvPicPr>
            <a:picLocks noChangeAspect="1"/>
          </p:cNvPicPr>
          <p:nvPr/>
        </p:nvPicPr>
        <p:blipFill>
          <a:blip r:embed="rId6"/>
          <a:stretch>
            <a:fillRect/>
          </a:stretch>
        </p:blipFill>
        <p:spPr>
          <a:xfrm>
            <a:off x="6383110" y="3187700"/>
            <a:ext cx="2743957" cy="1841500"/>
          </a:xfrm>
          <a:prstGeom prst="rect">
            <a:avLst/>
          </a:prstGeom>
        </p:spPr>
      </p:pic>
    </p:spTree>
    <p:extLst>
      <p:ext uri="{BB962C8B-B14F-4D97-AF65-F5344CB8AC3E}">
        <p14:creationId xmlns:p14="http://schemas.microsoft.com/office/powerpoint/2010/main" val="153232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4" fill="hold" nodeType="clickEffect">
                                  <p:stCondLst>
                                    <p:cond delay="0"/>
                                  </p:stCondLst>
                                  <p:childTnLst>
                                    <p:animEffect transition="out" filter="wipe(down)">
                                      <p:cBhvr>
                                        <p:cTn id="16" dur="200"/>
                                        <p:tgtEl>
                                          <p:spTgt spid="39938"/>
                                        </p:tgtEl>
                                      </p:cBhvr>
                                    </p:animEffect>
                                    <p:set>
                                      <p:cBhvr>
                                        <p:cTn id="17" dur="1" fill="hold">
                                          <p:stCondLst>
                                            <p:cond delay="199"/>
                                          </p:stCondLst>
                                        </p:cTn>
                                        <p:tgtEl>
                                          <p:spTgt spid="3993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89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4"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GB" smtClean="0">
                <a:solidFill>
                  <a:srgbClr val="0070C0"/>
                </a:solidFill>
              </a:rPr>
              <a:t>Availability</a:t>
            </a:r>
          </a:p>
        </p:txBody>
      </p:sp>
      <p:sp>
        <p:nvSpPr>
          <p:cNvPr id="4" name="Text Box 14"/>
          <p:cNvSpPr txBox="1">
            <a:spLocks noChangeArrowheads="1"/>
          </p:cNvSpPr>
          <p:nvPr/>
        </p:nvSpPr>
        <p:spPr bwMode="auto">
          <a:xfrm>
            <a:off x="3810000" y="1219200"/>
            <a:ext cx="2667000" cy="1323975"/>
          </a:xfrm>
          <a:prstGeom prst="rect">
            <a:avLst/>
          </a:prstGeom>
          <a:no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r>
              <a:rPr lang="en-GB" sz="1600" i="1" dirty="0" smtClean="0">
                <a:latin typeface="+mj-lt"/>
              </a:rPr>
              <a:t>2004: </a:t>
            </a:r>
            <a:r>
              <a:rPr lang="en-GB" sz="1600" dirty="0" smtClean="0">
                <a:latin typeface="+mj-lt"/>
              </a:rPr>
              <a:t>US businessman hires hackers to launch Denial of Service attacks against competitors. $2 million in losses.</a:t>
            </a:r>
          </a:p>
        </p:txBody>
      </p:sp>
      <p:sp>
        <p:nvSpPr>
          <p:cNvPr id="5" name="Text Box 14"/>
          <p:cNvSpPr txBox="1">
            <a:spLocks noChangeArrowheads="1"/>
          </p:cNvSpPr>
          <p:nvPr/>
        </p:nvSpPr>
        <p:spPr bwMode="auto">
          <a:xfrm>
            <a:off x="762000" y="2209800"/>
            <a:ext cx="3306762" cy="1077913"/>
          </a:xfrm>
          <a:prstGeom prst="rect">
            <a:avLst/>
          </a:prstGeom>
          <a:no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r>
              <a:rPr lang="en-GB" sz="1600" i="1" dirty="0" smtClean="0">
                <a:latin typeface="+mj-lt"/>
              </a:rPr>
              <a:t>2002: </a:t>
            </a:r>
            <a:r>
              <a:rPr lang="en-GB" sz="1600" dirty="0" smtClean="0">
                <a:latin typeface="+mj-lt"/>
              </a:rPr>
              <a:t>UK teenager disables Port of Houston web systems accidentally, while trying to take cyber-revenge over a girl.</a:t>
            </a:r>
          </a:p>
        </p:txBody>
      </p:sp>
      <p:sp>
        <p:nvSpPr>
          <p:cNvPr id="6" name="Text Box 14"/>
          <p:cNvSpPr txBox="1">
            <a:spLocks noChangeArrowheads="1"/>
          </p:cNvSpPr>
          <p:nvPr/>
        </p:nvSpPr>
        <p:spPr bwMode="auto">
          <a:xfrm>
            <a:off x="457200" y="1208782"/>
            <a:ext cx="2819400" cy="831850"/>
          </a:xfrm>
          <a:prstGeom prst="rect">
            <a:avLst/>
          </a:prstGeom>
          <a:no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r>
              <a:rPr lang="en-GB" sz="1600" i="1" dirty="0" smtClean="0">
                <a:latin typeface="+mj-lt"/>
              </a:rPr>
              <a:t>2000: </a:t>
            </a:r>
            <a:r>
              <a:rPr lang="en-GB" sz="1600" dirty="0" smtClean="0">
                <a:latin typeface="+mj-lt"/>
              </a:rPr>
              <a:t>Canadian teenager knocks offline Amazon, yahoo, CNN, eBay ….</a:t>
            </a:r>
          </a:p>
        </p:txBody>
      </p:sp>
      <p:sp>
        <p:nvSpPr>
          <p:cNvPr id="7" name="Text Box 14"/>
          <p:cNvSpPr txBox="1">
            <a:spLocks noChangeArrowheads="1"/>
          </p:cNvSpPr>
          <p:nvPr/>
        </p:nvSpPr>
        <p:spPr bwMode="auto">
          <a:xfrm>
            <a:off x="304800" y="3418582"/>
            <a:ext cx="3733800" cy="1077218"/>
          </a:xfrm>
          <a:prstGeom prst="rect">
            <a:avLst/>
          </a:prstGeom>
          <a:noFill/>
          <a:ln>
            <a:noFill/>
          </a:ln>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r>
              <a:rPr lang="en-GB" sz="1600" i="1" dirty="0" smtClean="0">
                <a:latin typeface="+mj-lt"/>
              </a:rPr>
              <a:t>2008: </a:t>
            </a:r>
            <a:r>
              <a:rPr lang="en-GB" sz="1600" dirty="0" smtClean="0">
                <a:latin typeface="+mj-lt"/>
              </a:rPr>
              <a:t>Georgia accuses Russia of coordinated availability attacks, coinciding with military operations in South Ossetia.</a:t>
            </a:r>
          </a:p>
        </p:txBody>
      </p:sp>
      <p:sp>
        <p:nvSpPr>
          <p:cNvPr id="8" name="Text Box 14"/>
          <p:cNvSpPr txBox="1">
            <a:spLocks noChangeArrowheads="1"/>
          </p:cNvSpPr>
          <p:nvPr/>
        </p:nvSpPr>
        <p:spPr bwMode="auto">
          <a:xfrm>
            <a:off x="6705600" y="1447800"/>
            <a:ext cx="2133600" cy="1815882"/>
          </a:xfrm>
          <a:prstGeom prst="rect">
            <a:avLst/>
          </a:prstGeom>
          <a:noFill/>
          <a:ln>
            <a:noFill/>
          </a:ln>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r>
              <a:rPr lang="en-GB" sz="1600" i="1" dirty="0" smtClean="0">
                <a:latin typeface="+mj-lt"/>
              </a:rPr>
              <a:t>2007: </a:t>
            </a:r>
            <a:r>
              <a:rPr lang="en-GB" sz="1600" dirty="0" smtClean="0">
                <a:latin typeface="+mj-lt"/>
              </a:rPr>
              <a:t>Estonian parliament, newspapers and banks are knocked offline by Russian </a:t>
            </a:r>
            <a:r>
              <a:rPr lang="en-GB" sz="1600" dirty="0" err="1" smtClean="0">
                <a:latin typeface="+mj-lt"/>
              </a:rPr>
              <a:t>hacktivists</a:t>
            </a:r>
            <a:r>
              <a:rPr lang="en-GB" sz="1600" dirty="0" smtClean="0">
                <a:latin typeface="+mj-lt"/>
              </a:rPr>
              <a:t> over a political issue</a:t>
            </a:r>
          </a:p>
        </p:txBody>
      </p:sp>
      <p:sp>
        <p:nvSpPr>
          <p:cNvPr id="9" name="Rounded Rectangle 8"/>
          <p:cNvSpPr/>
          <p:nvPr/>
        </p:nvSpPr>
        <p:spPr>
          <a:xfrm>
            <a:off x="685800" y="6402569"/>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CONFIDENTIALITY</a:t>
            </a:r>
            <a:endParaRPr lang="en-US" dirty="0"/>
          </a:p>
        </p:txBody>
      </p:sp>
      <p:sp>
        <p:nvSpPr>
          <p:cNvPr id="10" name="Rounded Rectangle 9"/>
          <p:cNvSpPr/>
          <p:nvPr/>
        </p:nvSpPr>
        <p:spPr>
          <a:xfrm>
            <a:off x="3429000" y="6400800"/>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INTEGRITY</a:t>
            </a:r>
            <a:endParaRPr lang="en-US" dirty="0"/>
          </a:p>
        </p:txBody>
      </p:sp>
      <p:sp>
        <p:nvSpPr>
          <p:cNvPr id="11" name="Rounded Rectangle 10"/>
          <p:cNvSpPr/>
          <p:nvPr/>
        </p:nvSpPr>
        <p:spPr>
          <a:xfrm>
            <a:off x="6172200" y="6402569"/>
            <a:ext cx="2514600" cy="3260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dirty="0" smtClean="0"/>
              <a:t>AVAILABILITY</a:t>
            </a:r>
            <a:endParaRPr lang="en-US" dirty="0"/>
          </a:p>
        </p:txBody>
      </p:sp>
      <p:pic>
        <p:nvPicPr>
          <p:cNvPr id="39938" name="Picture 2" descr="C:\Documents and Settings\Dream\Desktop\500px-Anonymous_emblem_svg.png"/>
          <p:cNvPicPr>
            <a:picLocks noChangeAspect="1" noChangeArrowheads="1"/>
          </p:cNvPicPr>
          <p:nvPr/>
        </p:nvPicPr>
        <p:blipFill>
          <a:blip r:embed="rId2" cstate="print"/>
          <a:srcRect/>
          <a:stretch>
            <a:fillRect/>
          </a:stretch>
        </p:blipFill>
        <p:spPr bwMode="auto">
          <a:xfrm>
            <a:off x="6400800" y="3581400"/>
            <a:ext cx="2000250" cy="2000250"/>
          </a:xfrm>
          <a:prstGeom prst="rect">
            <a:avLst/>
          </a:prstGeom>
          <a:noFill/>
        </p:spPr>
      </p:pic>
      <p:sp>
        <p:nvSpPr>
          <p:cNvPr id="12" name="Text Box 14"/>
          <p:cNvSpPr txBox="1">
            <a:spLocks noChangeArrowheads="1"/>
          </p:cNvSpPr>
          <p:nvPr/>
        </p:nvSpPr>
        <p:spPr bwMode="auto">
          <a:xfrm>
            <a:off x="4419600" y="3276600"/>
            <a:ext cx="1981200" cy="1815882"/>
          </a:xfrm>
          <a:prstGeom prst="rect">
            <a:avLst/>
          </a:prstGeom>
          <a:noFill/>
          <a:ln>
            <a:noFill/>
          </a:ln>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r>
              <a:rPr lang="en-GB" sz="1600" dirty="0" smtClean="0">
                <a:latin typeface="+mj-lt"/>
              </a:rPr>
              <a:t>Since then, the group Anonymous have launched several availability attacks for political purposes</a:t>
            </a:r>
          </a:p>
        </p:txBody>
      </p:sp>
      <p:sp>
        <p:nvSpPr>
          <p:cNvPr id="13" name="TextBox 12"/>
          <p:cNvSpPr txBox="1"/>
          <p:nvPr/>
        </p:nvSpPr>
        <p:spPr>
          <a:xfrm>
            <a:off x="140582" y="5380091"/>
            <a:ext cx="7631818"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i="1" dirty="0" smtClean="0">
                <a:latin typeface="+mj-lt"/>
              </a:rPr>
              <a:t>A Denial of Service attack (</a:t>
            </a:r>
            <a:r>
              <a:rPr lang="en-US" i="1" dirty="0" err="1" smtClean="0">
                <a:latin typeface="+mj-lt"/>
              </a:rPr>
              <a:t>DoS</a:t>
            </a:r>
            <a:r>
              <a:rPr lang="en-US" i="1" dirty="0" smtClean="0">
                <a:latin typeface="+mj-lt"/>
              </a:rPr>
              <a:t>) is any intended attempt to prevent legitimate users from reaching a specific network resource.</a:t>
            </a:r>
            <a:endParaRPr lang="en-US" i="1" dirty="0">
              <a:latin typeface="+mj-lt"/>
            </a:endParaRPr>
          </a:p>
        </p:txBody>
      </p:sp>
      <p:sp>
        <p:nvSpPr>
          <p:cNvPr id="14" name="TextBox 13"/>
          <p:cNvSpPr txBox="1"/>
          <p:nvPr/>
        </p:nvSpPr>
        <p:spPr>
          <a:xfrm>
            <a:off x="140582" y="6017568"/>
            <a:ext cx="7665881" cy="246221"/>
          </a:xfrm>
          <a:prstGeom prst="rect">
            <a:avLst/>
          </a:prstGeom>
          <a:noFill/>
        </p:spPr>
        <p:txBody>
          <a:bodyPr wrap="none" rtlCol="0">
            <a:spAutoFit/>
          </a:bodyPr>
          <a:lstStyle/>
          <a:p>
            <a:r>
              <a:rPr lang="en-US" sz="1000" dirty="0" smtClean="0">
                <a:latin typeface="+mj-lt"/>
              </a:rPr>
              <a:t>G. </a:t>
            </a:r>
            <a:r>
              <a:rPr lang="en-US" sz="1000" dirty="0" err="1" smtClean="0">
                <a:latin typeface="+mj-lt"/>
              </a:rPr>
              <a:t>Loukas</a:t>
            </a:r>
            <a:r>
              <a:rPr lang="en-US" sz="1000" dirty="0" smtClean="0">
                <a:latin typeface="+mj-lt"/>
              </a:rPr>
              <a:t> and G. </a:t>
            </a:r>
            <a:r>
              <a:rPr lang="en-US" sz="1000" dirty="0" err="1" smtClean="0">
                <a:latin typeface="+mj-lt"/>
              </a:rPr>
              <a:t>Oke</a:t>
            </a:r>
            <a:r>
              <a:rPr lang="en-US" sz="1000" dirty="0" smtClean="0">
                <a:latin typeface="+mj-lt"/>
              </a:rPr>
              <a:t>. Protection Against Denial of Service Attacks: A Survey. Comp. Journal, 53(7): 1020-1037, 2010</a:t>
            </a:r>
            <a:endParaRPr lang="en-US" sz="1000" dirty="0">
              <a:latin typeface="+mj-lt"/>
            </a:endParaRPr>
          </a:p>
        </p:txBody>
      </p:sp>
    </p:spTree>
    <p:extLst>
      <p:ext uri="{BB962C8B-B14F-4D97-AF65-F5344CB8AC3E}">
        <p14:creationId xmlns:p14="http://schemas.microsoft.com/office/powerpoint/2010/main" val="464428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9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2" grpId="0"/>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title"/>
          </p:nvPr>
        </p:nvSpPr>
        <p:spPr/>
        <p:txBody>
          <a:bodyPr/>
          <a:lstStyle/>
          <a:p>
            <a:r>
              <a:rPr lang="en-GB" dirty="0" smtClean="0"/>
              <a:t>Handheld mobile phones</a:t>
            </a:r>
          </a:p>
        </p:txBody>
      </p:sp>
      <p:pic>
        <p:nvPicPr>
          <p:cNvPr id="29698" name="Picture 2" descr="C:\Documents and Settings\George\Desktop\martincooper1_wideweb__470x362,0.jpg"/>
          <p:cNvPicPr>
            <a:picLocks noChangeAspect="1" noChangeArrowheads="1"/>
          </p:cNvPicPr>
          <p:nvPr/>
        </p:nvPicPr>
        <p:blipFill>
          <a:blip r:embed="rId4" cstate="print"/>
          <a:srcRect/>
          <a:stretch>
            <a:fillRect/>
          </a:stretch>
        </p:blipFill>
        <p:spPr bwMode="auto">
          <a:xfrm>
            <a:off x="609600" y="1865116"/>
            <a:ext cx="4800600" cy="3697484"/>
          </a:xfrm>
          <a:prstGeom prst="rect">
            <a:avLst/>
          </a:prstGeom>
          <a:ln>
            <a:noFill/>
          </a:ln>
          <a:effectLst>
            <a:softEdge rad="112500"/>
          </a:effectLst>
        </p:spPr>
      </p:pic>
      <p:sp>
        <p:nvSpPr>
          <p:cNvPr id="7" name="TextBox 6"/>
          <p:cNvSpPr txBox="1"/>
          <p:nvPr/>
        </p:nvSpPr>
        <p:spPr>
          <a:xfrm>
            <a:off x="990600" y="2438400"/>
            <a:ext cx="732508" cy="369332"/>
          </a:xfrm>
          <a:prstGeom prst="rect">
            <a:avLst/>
          </a:prstGeom>
          <a:noFill/>
        </p:spPr>
        <p:txBody>
          <a:bodyPr>
            <a:spAutoFit/>
          </a:bodyPr>
          <a:lstStyle/>
          <a:p>
            <a:pPr>
              <a:defRPr/>
            </a:pPr>
            <a:r>
              <a:rPr lang="en-GB"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1973</a:t>
            </a:r>
          </a:p>
        </p:txBody>
      </p:sp>
      <p:pic>
        <p:nvPicPr>
          <p:cNvPr id="10245" name="Picture 3" descr="C:\Documents and Settings\George\Desktop\hero20080609.png"/>
          <p:cNvPicPr>
            <a:picLocks noChangeAspect="1" noChangeArrowheads="1"/>
          </p:cNvPicPr>
          <p:nvPr/>
        </p:nvPicPr>
        <p:blipFill>
          <a:blip r:embed="rId5" cstate="print"/>
          <a:srcRect/>
          <a:stretch>
            <a:fillRect/>
          </a:stretch>
        </p:blipFill>
        <p:spPr bwMode="auto">
          <a:xfrm>
            <a:off x="6157913" y="4876800"/>
            <a:ext cx="2452687" cy="1255713"/>
          </a:xfrm>
          <a:prstGeom prst="rect">
            <a:avLst/>
          </a:prstGeom>
          <a:noFill/>
          <a:ln w="9525">
            <a:noFill/>
            <a:miter lim="800000"/>
            <a:headEnd/>
            <a:tailEnd/>
          </a:ln>
        </p:spPr>
      </p:pic>
      <p:pic>
        <p:nvPicPr>
          <p:cNvPr id="10246" name="Picture 4" descr="C:\Documents and Settings\George\Desktop\3210.jpg"/>
          <p:cNvPicPr>
            <a:picLocks noChangeAspect="1" noChangeArrowheads="1"/>
          </p:cNvPicPr>
          <p:nvPr/>
        </p:nvPicPr>
        <p:blipFill>
          <a:blip r:embed="rId6" cstate="print"/>
          <a:srcRect/>
          <a:stretch>
            <a:fillRect/>
          </a:stretch>
        </p:blipFill>
        <p:spPr bwMode="auto">
          <a:xfrm>
            <a:off x="5638800" y="2514600"/>
            <a:ext cx="1828800" cy="1828800"/>
          </a:xfrm>
          <a:prstGeom prst="rect">
            <a:avLst/>
          </a:prstGeom>
          <a:noFill/>
          <a:ln w="9525">
            <a:noFill/>
            <a:miter lim="800000"/>
            <a:headEnd/>
            <a:tailEnd/>
          </a:ln>
        </p:spPr>
      </p:pic>
      <p:sp>
        <p:nvSpPr>
          <p:cNvPr id="10" name="TextBox 9"/>
          <p:cNvSpPr txBox="1"/>
          <p:nvPr/>
        </p:nvSpPr>
        <p:spPr>
          <a:xfrm>
            <a:off x="7010400" y="3886200"/>
            <a:ext cx="697627" cy="369332"/>
          </a:xfrm>
          <a:prstGeom prst="rect">
            <a:avLst/>
          </a:prstGeom>
          <a:noFill/>
        </p:spPr>
        <p:txBody>
          <a:bodyPr wrap="none">
            <a:spAutoFit/>
          </a:bodyPr>
          <a:lstStyle/>
          <a:p>
            <a:pPr>
              <a:defRPr/>
            </a:pPr>
            <a:r>
              <a:rPr lang="en-GB"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2000</a:t>
            </a:r>
          </a:p>
        </p:txBody>
      </p:sp>
      <p:sp>
        <p:nvSpPr>
          <p:cNvPr id="11" name="TextBox 10"/>
          <p:cNvSpPr txBox="1"/>
          <p:nvPr/>
        </p:nvSpPr>
        <p:spPr>
          <a:xfrm>
            <a:off x="7529513" y="4724400"/>
            <a:ext cx="697627" cy="369332"/>
          </a:xfrm>
          <a:prstGeom prst="rect">
            <a:avLst/>
          </a:prstGeom>
          <a:noFill/>
        </p:spPr>
        <p:txBody>
          <a:bodyPr wrap="none">
            <a:spAutoFit/>
          </a:bodyPr>
          <a:lstStyle/>
          <a:p>
            <a:pPr>
              <a:defRPr/>
            </a:pPr>
            <a:r>
              <a:rPr lang="en-GB"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2008</a:t>
            </a:r>
          </a:p>
        </p:txBody>
      </p:sp>
      <p:pic>
        <p:nvPicPr>
          <p:cNvPr id="10249" name="Picture 5" descr="C:\Documents and Settings\George\Desktop\motorola-dynatac-8000x-3u8-460.jpg"/>
          <p:cNvPicPr>
            <a:picLocks noChangeAspect="1" noChangeArrowheads="1"/>
          </p:cNvPicPr>
          <p:nvPr/>
        </p:nvPicPr>
        <p:blipFill>
          <a:blip r:embed="rId7" cstate="print"/>
          <a:srcRect l="28424" r="27228"/>
          <a:stretch>
            <a:fillRect/>
          </a:stretch>
        </p:blipFill>
        <p:spPr bwMode="auto">
          <a:xfrm>
            <a:off x="7086600" y="1314450"/>
            <a:ext cx="1295400" cy="2190750"/>
          </a:xfrm>
          <a:prstGeom prst="rect">
            <a:avLst/>
          </a:prstGeom>
          <a:noFill/>
          <a:ln w="9525">
            <a:noFill/>
            <a:miter lim="800000"/>
            <a:headEnd/>
            <a:tailEnd/>
          </a:ln>
        </p:spPr>
      </p:pic>
      <p:sp>
        <p:nvSpPr>
          <p:cNvPr id="13" name="TextBox 12"/>
          <p:cNvSpPr txBox="1"/>
          <p:nvPr/>
        </p:nvSpPr>
        <p:spPr>
          <a:xfrm>
            <a:off x="7315200" y="1314450"/>
            <a:ext cx="697627" cy="369332"/>
          </a:xfrm>
          <a:prstGeom prst="rect">
            <a:avLst/>
          </a:prstGeom>
          <a:noFill/>
        </p:spPr>
        <p:txBody>
          <a:bodyPr wrap="none">
            <a:spAutoFit/>
          </a:bodyPr>
          <a:lstStyle/>
          <a:p>
            <a:pPr>
              <a:defRPr/>
            </a:pPr>
            <a:r>
              <a:rPr lang="en-GB"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1983</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t>Example </a:t>
            </a:r>
            <a:r>
              <a:rPr lang="en-US" dirty="0" err="1" smtClean="0"/>
              <a:t>DoS</a:t>
            </a:r>
            <a:r>
              <a:rPr lang="en-US" dirty="0" smtClean="0"/>
              <a:t>: Reflector attack</a:t>
            </a:r>
          </a:p>
        </p:txBody>
      </p:sp>
      <p:sp>
        <p:nvSpPr>
          <p:cNvPr id="18" name="TextBox 17"/>
          <p:cNvSpPr txBox="1"/>
          <p:nvPr/>
        </p:nvSpPr>
        <p:spPr>
          <a:xfrm>
            <a:off x="228600" y="1371600"/>
            <a:ext cx="2514600" cy="3477875"/>
          </a:xfrm>
          <a:prstGeom prst="rect">
            <a:avLst/>
          </a:prstGeom>
          <a:noFill/>
        </p:spPr>
        <p:txBody>
          <a:bodyPr wrap="square">
            <a:spAutoFit/>
          </a:bodyPr>
          <a:lstStyle/>
          <a:p>
            <a:pPr marL="285750" indent="-285750">
              <a:buFont typeface="Arial" charset="0"/>
              <a:buChar char="•"/>
              <a:defRPr/>
            </a:pPr>
            <a:r>
              <a:rPr lang="en-GB" sz="2000" dirty="0" smtClean="0">
                <a:latin typeface="+mj-lt"/>
              </a:rPr>
              <a:t>Send </a:t>
            </a:r>
            <a:r>
              <a:rPr lang="en-GB" sz="2000" dirty="0">
                <a:latin typeface="+mj-lt"/>
              </a:rPr>
              <a:t>packets to several computers pretending to be the </a:t>
            </a:r>
            <a:r>
              <a:rPr lang="en-GB" sz="2000" dirty="0" smtClean="0">
                <a:latin typeface="+mj-lt"/>
              </a:rPr>
              <a:t>target</a:t>
            </a:r>
          </a:p>
          <a:p>
            <a:pPr marL="285750" indent="-285750">
              <a:buFont typeface="Arial" charset="0"/>
              <a:buChar char="•"/>
              <a:defRPr/>
            </a:pPr>
            <a:endParaRPr lang="en-GB" sz="2000" dirty="0">
              <a:latin typeface="+mj-lt"/>
            </a:endParaRPr>
          </a:p>
          <a:p>
            <a:pPr marL="285750" indent="-285750">
              <a:buFont typeface="Arial" charset="0"/>
              <a:buChar char="•"/>
              <a:defRPr/>
            </a:pPr>
            <a:r>
              <a:rPr lang="en-GB" sz="2000" dirty="0">
                <a:latin typeface="+mj-lt"/>
              </a:rPr>
              <a:t>When they reply, they all send ACK packets to the target</a:t>
            </a:r>
          </a:p>
        </p:txBody>
      </p:sp>
      <p:pic>
        <p:nvPicPr>
          <p:cNvPr id="6" name="reflectorDoS.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tretch>
            <a:fillRect/>
          </a:stretch>
        </p:blipFill>
        <p:spPr>
          <a:xfrm>
            <a:off x="2971800" y="1314450"/>
            <a:ext cx="5257800" cy="3943350"/>
          </a:xfrm>
          <a:prstGeom prst="rect">
            <a:avLst/>
          </a:prstGeom>
        </p:spPr>
      </p:pic>
      <p:sp>
        <p:nvSpPr>
          <p:cNvPr id="11" name="TextBox 10"/>
          <p:cNvSpPr txBox="1"/>
          <p:nvPr/>
        </p:nvSpPr>
        <p:spPr>
          <a:xfrm>
            <a:off x="140582" y="6017568"/>
            <a:ext cx="7665881" cy="246221"/>
          </a:xfrm>
          <a:prstGeom prst="rect">
            <a:avLst/>
          </a:prstGeom>
          <a:noFill/>
        </p:spPr>
        <p:txBody>
          <a:bodyPr wrap="none" rtlCol="0">
            <a:spAutoFit/>
          </a:bodyPr>
          <a:lstStyle/>
          <a:p>
            <a:r>
              <a:rPr lang="en-US" sz="1000" dirty="0" smtClean="0">
                <a:latin typeface="+mj-lt"/>
              </a:rPr>
              <a:t>G. </a:t>
            </a:r>
            <a:r>
              <a:rPr lang="en-US" sz="1000" dirty="0" err="1" smtClean="0">
                <a:latin typeface="+mj-lt"/>
              </a:rPr>
              <a:t>Loukas</a:t>
            </a:r>
            <a:r>
              <a:rPr lang="en-US" sz="1000" dirty="0" smtClean="0">
                <a:latin typeface="+mj-lt"/>
              </a:rPr>
              <a:t> and G. </a:t>
            </a:r>
            <a:r>
              <a:rPr lang="en-US" sz="1000" dirty="0" err="1" smtClean="0">
                <a:latin typeface="+mj-lt"/>
              </a:rPr>
              <a:t>Oke</a:t>
            </a:r>
            <a:r>
              <a:rPr lang="en-US" sz="1000" dirty="0" smtClean="0">
                <a:latin typeface="+mj-lt"/>
              </a:rPr>
              <a:t>. Protection Against Denial of Service Attacks: A Survey. Comp. Journal, 53(7): 1020-1037, 2010</a:t>
            </a:r>
            <a:endParaRPr lang="en-US" sz="1000" dirty="0">
              <a:latin typeface="+mj-lt"/>
            </a:endParaRPr>
          </a:p>
        </p:txBody>
      </p:sp>
      <p:sp>
        <p:nvSpPr>
          <p:cNvPr id="12" name="TextBox 11"/>
          <p:cNvSpPr txBox="1"/>
          <p:nvPr/>
        </p:nvSpPr>
        <p:spPr>
          <a:xfrm>
            <a:off x="140582" y="5380091"/>
            <a:ext cx="7631818"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i="1" dirty="0" smtClean="0">
                <a:latin typeface="+mj-lt"/>
              </a:rPr>
              <a:t>A Denial of Service attack (</a:t>
            </a:r>
            <a:r>
              <a:rPr lang="en-US" i="1" dirty="0" err="1" smtClean="0">
                <a:latin typeface="+mj-lt"/>
              </a:rPr>
              <a:t>DoS</a:t>
            </a:r>
            <a:r>
              <a:rPr lang="en-US" i="1" dirty="0" smtClean="0">
                <a:latin typeface="+mj-lt"/>
              </a:rPr>
              <a:t>) is any intended attempt to prevent legitimate users from reaching a specific network resource.</a:t>
            </a:r>
            <a:endParaRPr lang="en-US" i="1" dirty="0">
              <a:latin typeface="+mj-lt"/>
            </a:endParaRPr>
          </a:p>
        </p:txBody>
      </p:sp>
      <p:sp>
        <p:nvSpPr>
          <p:cNvPr id="13" name="Rounded Rectangle 12"/>
          <p:cNvSpPr/>
          <p:nvPr/>
        </p:nvSpPr>
        <p:spPr>
          <a:xfrm>
            <a:off x="685800" y="6402569"/>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CONFIDENTIALITY</a:t>
            </a:r>
            <a:endParaRPr lang="en-US" dirty="0"/>
          </a:p>
        </p:txBody>
      </p:sp>
      <p:sp>
        <p:nvSpPr>
          <p:cNvPr id="14" name="Rounded Rectangle 13"/>
          <p:cNvSpPr/>
          <p:nvPr/>
        </p:nvSpPr>
        <p:spPr>
          <a:xfrm>
            <a:off x="3429000" y="6400800"/>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INTEGRITY</a:t>
            </a:r>
            <a:endParaRPr lang="en-US" dirty="0"/>
          </a:p>
        </p:txBody>
      </p:sp>
      <p:sp>
        <p:nvSpPr>
          <p:cNvPr id="15" name="Rounded Rectangle 14"/>
          <p:cNvSpPr/>
          <p:nvPr/>
        </p:nvSpPr>
        <p:spPr>
          <a:xfrm>
            <a:off x="6172200" y="6402569"/>
            <a:ext cx="2514600" cy="3260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dirty="0" smtClean="0"/>
              <a:t>AVAILABILITY</a:t>
            </a:r>
            <a:endParaRPr lang="en-US" dirty="0"/>
          </a:p>
        </p:txBody>
      </p:sp>
    </p:spTree>
    <p:extLst>
      <p:ext uri="{BB962C8B-B14F-4D97-AF65-F5344CB8AC3E}">
        <p14:creationId xmlns:p14="http://schemas.microsoft.com/office/powerpoint/2010/main" val="36552363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p:cNvSpPr>
            <a:spLocks noGrp="1"/>
          </p:cNvSpPr>
          <p:nvPr>
            <p:ph type="title"/>
          </p:nvPr>
        </p:nvSpPr>
        <p:spPr/>
        <p:txBody>
          <a:bodyPr/>
          <a:lstStyle/>
          <a:p>
            <a:r>
              <a:rPr lang="en-GB" dirty="0" smtClean="0">
                <a:solidFill>
                  <a:srgbClr val="0070C0"/>
                </a:solidFill>
              </a:rPr>
              <a:t>Common countermeasures</a:t>
            </a:r>
          </a:p>
        </p:txBody>
      </p:sp>
      <p:sp>
        <p:nvSpPr>
          <p:cNvPr id="9" name="Rounded Rectangle 8"/>
          <p:cNvSpPr/>
          <p:nvPr/>
        </p:nvSpPr>
        <p:spPr>
          <a:xfrm>
            <a:off x="685800" y="6402569"/>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CONFIDENTIALITY</a:t>
            </a:r>
            <a:endParaRPr lang="en-US" dirty="0"/>
          </a:p>
        </p:txBody>
      </p:sp>
      <p:sp>
        <p:nvSpPr>
          <p:cNvPr id="10" name="Rounded Rectangle 9"/>
          <p:cNvSpPr/>
          <p:nvPr/>
        </p:nvSpPr>
        <p:spPr>
          <a:xfrm>
            <a:off x="3429000" y="6400800"/>
            <a:ext cx="2514600" cy="3260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INTEGRITY</a:t>
            </a:r>
            <a:endParaRPr lang="en-US" dirty="0"/>
          </a:p>
        </p:txBody>
      </p:sp>
      <p:sp>
        <p:nvSpPr>
          <p:cNvPr id="11" name="Rounded Rectangle 10"/>
          <p:cNvSpPr/>
          <p:nvPr/>
        </p:nvSpPr>
        <p:spPr>
          <a:xfrm>
            <a:off x="6172200" y="6402569"/>
            <a:ext cx="2514600" cy="3260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7" name="Picture 4" descr="C:\Users\lg47\Desktop\intrusion-detection.jpg"/>
          <p:cNvPicPr>
            <a:picLocks noChangeAspect="1" noChangeArrowheads="1"/>
          </p:cNvPicPr>
          <p:nvPr/>
        </p:nvPicPr>
        <p:blipFill>
          <a:blip r:embed="rId4" cstate="print">
            <a:extLst/>
          </a:blip>
          <a:srcRect/>
          <a:stretch>
            <a:fillRect/>
          </a:stretch>
        </p:blipFill>
        <p:spPr bwMode="auto">
          <a:xfrm>
            <a:off x="4038600" y="1371600"/>
            <a:ext cx="1295400" cy="1223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9" name="Picture 2" descr="C:\Documents and Settings\George\Desktop\imagesCAVP8FP4.jpg"/>
          <p:cNvPicPr>
            <a:picLocks noChangeAspect="1" noChangeArrowheads="1"/>
          </p:cNvPicPr>
          <p:nvPr/>
        </p:nvPicPr>
        <p:blipFill>
          <a:blip r:embed="rId5" cstate="print"/>
          <a:srcRect/>
          <a:stretch>
            <a:fillRect/>
          </a:stretch>
        </p:blipFill>
        <p:spPr bwMode="auto">
          <a:xfrm>
            <a:off x="4343400" y="4724400"/>
            <a:ext cx="1035113" cy="1452033"/>
          </a:xfrm>
          <a:prstGeom prst="rect">
            <a:avLst/>
          </a:prstGeom>
          <a:ln>
            <a:noFill/>
          </a:ln>
          <a:effectLst>
            <a:softEdge rad="112500"/>
          </a:effectLst>
        </p:spPr>
      </p:pic>
      <p:sp>
        <p:nvSpPr>
          <p:cNvPr id="20" name="TextBox 19"/>
          <p:cNvSpPr txBox="1"/>
          <p:nvPr/>
        </p:nvSpPr>
        <p:spPr>
          <a:xfrm>
            <a:off x="7239000" y="4724400"/>
            <a:ext cx="17526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smtClean="0">
                <a:latin typeface="+mj-lt"/>
              </a:rPr>
              <a:t>Detect unauthorised access</a:t>
            </a:r>
            <a:endParaRPr lang="en-US" dirty="0">
              <a:latin typeface="+mj-lt"/>
            </a:endParaRPr>
          </a:p>
        </p:txBody>
      </p:sp>
      <p:sp>
        <p:nvSpPr>
          <p:cNvPr id="21" name="TextBox 20"/>
          <p:cNvSpPr txBox="1"/>
          <p:nvPr/>
        </p:nvSpPr>
        <p:spPr>
          <a:xfrm>
            <a:off x="186068" y="1524000"/>
            <a:ext cx="21336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smtClean="0">
                <a:latin typeface="+mj-lt"/>
              </a:rPr>
              <a:t>Detect and remove malicious software</a:t>
            </a:r>
            <a:endParaRPr lang="en-US" dirty="0">
              <a:latin typeface="+mj-lt"/>
            </a:endParaRPr>
          </a:p>
        </p:txBody>
      </p:sp>
      <p:sp>
        <p:nvSpPr>
          <p:cNvPr id="22" name="TextBox 21"/>
          <p:cNvSpPr txBox="1"/>
          <p:nvPr/>
        </p:nvSpPr>
        <p:spPr>
          <a:xfrm>
            <a:off x="186068" y="3191470"/>
            <a:ext cx="21336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smtClean="0">
                <a:latin typeface="+mj-lt"/>
              </a:rPr>
              <a:t>Block/filter connections to critical systems</a:t>
            </a:r>
            <a:endParaRPr lang="en-US" dirty="0">
              <a:latin typeface="+mj-lt"/>
            </a:endParaRPr>
          </a:p>
        </p:txBody>
      </p:sp>
      <p:sp>
        <p:nvSpPr>
          <p:cNvPr id="23" name="TextBox 22"/>
          <p:cNvSpPr txBox="1"/>
          <p:nvPr/>
        </p:nvSpPr>
        <p:spPr>
          <a:xfrm>
            <a:off x="7239000" y="1752600"/>
            <a:ext cx="1752600" cy="152400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smtClean="0">
                <a:latin typeface="+mj-lt"/>
              </a:rPr>
              <a:t>Protect real users by attracting attacks to fake users</a:t>
            </a:r>
            <a:endParaRPr lang="en-US" dirty="0">
              <a:latin typeface="+mj-lt"/>
            </a:endParaRPr>
          </a:p>
        </p:txBody>
      </p:sp>
      <p:pic>
        <p:nvPicPr>
          <p:cNvPr id="16" name="Picture 2" descr="C:\Users\lg47\Desktop\Kaspersky-Antivirus.jpg"/>
          <p:cNvPicPr>
            <a:picLocks noChangeAspect="1" noChangeArrowheads="1"/>
          </p:cNvPicPr>
          <p:nvPr/>
        </p:nvPicPr>
        <p:blipFill>
          <a:blip r:embed="rId6" cstate="print"/>
          <a:srcRect l="10000" r="10000"/>
          <a:stretch>
            <a:fillRect/>
          </a:stretch>
        </p:blipFill>
        <p:spPr bwMode="auto">
          <a:xfrm>
            <a:off x="5105400" y="2362200"/>
            <a:ext cx="1143000" cy="1428751"/>
          </a:xfrm>
          <a:prstGeom prst="rect">
            <a:avLst/>
          </a:prstGeom>
          <a:noFill/>
          <a:ln w="9525">
            <a:noFill/>
            <a:miter lim="800000"/>
            <a:headEnd/>
            <a:tailEnd/>
          </a:ln>
        </p:spPr>
      </p:pic>
      <p:sp>
        <p:nvSpPr>
          <p:cNvPr id="26" name="TextBox 25"/>
          <p:cNvSpPr txBox="1"/>
          <p:nvPr/>
        </p:nvSpPr>
        <p:spPr>
          <a:xfrm>
            <a:off x="186068" y="4743271"/>
            <a:ext cx="21336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smtClean="0">
                <a:latin typeface="+mj-lt"/>
              </a:rPr>
              <a:t>Set strict rules for users to reduce security breaches</a:t>
            </a:r>
            <a:endParaRPr lang="en-US" dirty="0">
              <a:latin typeface="+mj-lt"/>
            </a:endParaRPr>
          </a:p>
        </p:txBody>
      </p:sp>
      <p:pic>
        <p:nvPicPr>
          <p:cNvPr id="18" name="Picture 5" descr="C:\Users\lg47\Desktop\antivirus-60.jpg"/>
          <p:cNvPicPr>
            <a:picLocks noChangeAspect="1" noChangeArrowheads="1"/>
          </p:cNvPicPr>
          <p:nvPr/>
        </p:nvPicPr>
        <p:blipFill>
          <a:blip r:embed="rId7" cstate="print"/>
          <a:srcRect l="8696" t="11594" r="8696" b="7246"/>
          <a:stretch>
            <a:fillRect/>
          </a:stretch>
        </p:blipFill>
        <p:spPr bwMode="auto">
          <a:xfrm>
            <a:off x="4267200" y="3810000"/>
            <a:ext cx="1447800" cy="1066800"/>
          </a:xfrm>
          <a:prstGeom prst="rect">
            <a:avLst/>
          </a:prstGeom>
          <a:noFill/>
          <a:ln w="9525">
            <a:noFill/>
            <a:miter lim="800000"/>
            <a:headEnd/>
            <a:tailEnd/>
          </a:ln>
        </p:spPr>
      </p:pic>
      <p:pic>
        <p:nvPicPr>
          <p:cNvPr id="40962" name="Picture 2" descr="C:\Documents and Settings\Dream\Desktop\rule-book.jpg"/>
          <p:cNvPicPr>
            <a:picLocks noChangeAspect="1" noChangeArrowheads="1"/>
          </p:cNvPicPr>
          <p:nvPr/>
        </p:nvPicPr>
        <p:blipFill>
          <a:blip r:embed="rId8" cstate="print"/>
          <a:srcRect/>
          <a:stretch>
            <a:fillRect/>
          </a:stretch>
        </p:blipFill>
        <p:spPr bwMode="auto">
          <a:xfrm>
            <a:off x="3657600" y="2739710"/>
            <a:ext cx="914400" cy="1375090"/>
          </a:xfrm>
          <a:prstGeom prst="rect">
            <a:avLst/>
          </a:prstGeom>
          <a:noFill/>
        </p:spPr>
      </p:pic>
      <p:pic>
        <p:nvPicPr>
          <p:cNvPr id="28" name="whizz.wav">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9" cstate="print"/>
          <a:stretch>
            <a:fillRect/>
          </a:stretch>
        </p:blipFill>
        <p:spPr>
          <a:xfrm>
            <a:off x="8764769" y="6432699"/>
            <a:ext cx="304800" cy="304800"/>
          </a:xfrm>
          <a:prstGeom prst="rect">
            <a:avLst/>
          </a:prstGeom>
        </p:spPr>
      </p:pic>
      <p:pic>
        <p:nvPicPr>
          <p:cNvPr id="29" name="whizz.wav">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9" cstate="print"/>
          <a:stretch>
            <a:fillRect/>
          </a:stretch>
        </p:blipFill>
        <p:spPr>
          <a:xfrm>
            <a:off x="8764769" y="6432699"/>
            <a:ext cx="304800" cy="304800"/>
          </a:xfrm>
          <a:prstGeom prst="rect">
            <a:avLst/>
          </a:prstGeom>
        </p:spPr>
      </p:pic>
      <p:pic>
        <p:nvPicPr>
          <p:cNvPr id="30" name="whizz.wav">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9" cstate="print"/>
          <a:stretch>
            <a:fillRect/>
          </a:stretch>
        </p:blipFill>
        <p:spPr>
          <a:xfrm>
            <a:off x="8764769" y="6432699"/>
            <a:ext cx="304800" cy="304800"/>
          </a:xfrm>
          <a:prstGeom prst="rect">
            <a:avLst/>
          </a:prstGeom>
        </p:spPr>
      </p:pic>
      <p:pic>
        <p:nvPicPr>
          <p:cNvPr id="31" name="whizz.wav">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9" cstate="print"/>
          <a:stretch>
            <a:fillRect/>
          </a:stretch>
        </p:blipFill>
        <p:spPr>
          <a:xfrm>
            <a:off x="8764769" y="6432699"/>
            <a:ext cx="304800" cy="304800"/>
          </a:xfrm>
          <a:prstGeom prst="rect">
            <a:avLst/>
          </a:prstGeom>
        </p:spPr>
      </p:pic>
      <p:pic>
        <p:nvPicPr>
          <p:cNvPr id="32" name="whizz.wav">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9" cstate="print"/>
          <a:stretch>
            <a:fillRect/>
          </a:stretch>
        </p:blipFill>
        <p:spPr>
          <a:xfrm>
            <a:off x="8764769" y="6432699"/>
            <a:ext cx="304800" cy="304800"/>
          </a:xfrm>
          <a:prstGeom prst="rect">
            <a:avLst/>
          </a:prstGeom>
        </p:spPr>
      </p:pic>
    </p:spTree>
    <p:extLst>
      <p:ext uri="{BB962C8B-B14F-4D97-AF65-F5344CB8AC3E}">
        <p14:creationId xmlns:p14="http://schemas.microsoft.com/office/powerpoint/2010/main" val="182995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1.11111E-6 L -0.29583 -0.12639 " pathEditMode="relative" rAng="0" ptsTypes="AA">
                                      <p:cBhvr>
                                        <p:cTn id="6" dur="500" fill="hold"/>
                                        <p:tgtEl>
                                          <p:spTgt spid="16"/>
                                        </p:tgtEl>
                                        <p:attrNameLst>
                                          <p:attrName>ppt_x</p:attrName>
                                          <p:attrName>ppt_y</p:attrName>
                                        </p:attrNameLst>
                                      </p:cBhvr>
                                      <p:rCtr x="-14800" y="-6300"/>
                                    </p:animMotion>
                                  </p:childTnLst>
                                </p:cTn>
                              </p:par>
                              <p:par>
                                <p:cTn id="7" presetID="1" presetClass="mediacall" presetSubtype="0" fill="hold" nodeType="withEffect">
                                  <p:stCondLst>
                                    <p:cond delay="0"/>
                                  </p:stCondLst>
                                  <p:childTnLst>
                                    <p:cmd type="call" cmd="playFrom(0.0)">
                                      <p:cBhvr>
                                        <p:cTn id="8" dur="750" fill="hold"/>
                                        <p:tgtEl>
                                          <p:spTgt spid="28"/>
                                        </p:tgtEl>
                                      </p:cBhvr>
                                    </p:cmd>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 -3.33333E-6 L -0.20417 -0.07777 " pathEditMode="relative" rAng="0" ptsTypes="AA">
                                      <p:cBhvr>
                                        <p:cTn id="12" dur="500" fill="hold"/>
                                        <p:tgtEl>
                                          <p:spTgt spid="18"/>
                                        </p:tgtEl>
                                        <p:attrNameLst>
                                          <p:attrName>ppt_x</p:attrName>
                                          <p:attrName>ppt_y</p:attrName>
                                        </p:attrNameLst>
                                      </p:cBhvr>
                                      <p:rCtr x="-10200" y="-3900"/>
                                    </p:animMotion>
                                  </p:childTnLst>
                                </p:cTn>
                              </p:par>
                              <p:par>
                                <p:cTn id="13" presetID="1" presetClass="mediacall" presetSubtype="0" fill="hold" nodeType="withEffect">
                                  <p:stCondLst>
                                    <p:cond delay="0"/>
                                  </p:stCondLst>
                                  <p:childTnLst>
                                    <p:cmd type="call" cmd="playFrom(0.0)">
                                      <p:cBhvr>
                                        <p:cTn id="14" dur="750" fill="hold"/>
                                        <p:tgtEl>
                                          <p:spTgt spid="29"/>
                                        </p:tgtEl>
                                      </p:cBhvr>
                                    </p:cmd>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 1.48148E-6 L -0.13333 0.27801 " pathEditMode="relative" rAng="0" ptsTypes="AA">
                                      <p:cBhvr>
                                        <p:cTn id="18" dur="500" fill="hold"/>
                                        <p:tgtEl>
                                          <p:spTgt spid="40962"/>
                                        </p:tgtEl>
                                        <p:attrNameLst>
                                          <p:attrName>ppt_x</p:attrName>
                                          <p:attrName>ppt_y</p:attrName>
                                        </p:attrNameLst>
                                      </p:cBhvr>
                                      <p:rCtr x="-6700" y="13900"/>
                                    </p:animMotion>
                                  </p:childTnLst>
                                </p:cTn>
                              </p:par>
                              <p:par>
                                <p:cTn id="19" presetID="1" presetClass="mediacall" presetSubtype="0" fill="hold" nodeType="withEffect">
                                  <p:stCondLst>
                                    <p:cond delay="0"/>
                                  </p:stCondLst>
                                  <p:childTnLst>
                                    <p:cmd type="call" cmd="playFrom(0.0)">
                                      <p:cBhvr>
                                        <p:cTn id="20" dur="750" fill="hold"/>
                                        <p:tgtEl>
                                          <p:spTgt spid="30"/>
                                        </p:tgtEl>
                                      </p:cBhvr>
                                    </p:cmd>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1.11022E-16 -3.7037E-7 L 0.19583 0.4331 " pathEditMode="relative" rAng="0" ptsTypes="AA">
                                      <p:cBhvr>
                                        <p:cTn id="24" dur="500" fill="hold"/>
                                        <p:tgtEl>
                                          <p:spTgt spid="17"/>
                                        </p:tgtEl>
                                        <p:attrNameLst>
                                          <p:attrName>ppt_x</p:attrName>
                                          <p:attrName>ppt_y</p:attrName>
                                        </p:attrNameLst>
                                      </p:cBhvr>
                                      <p:rCtr x="9800" y="21600"/>
                                    </p:animMotion>
                                  </p:childTnLst>
                                </p:cTn>
                              </p:par>
                              <p:par>
                                <p:cTn id="25" presetID="1" presetClass="mediacall" presetSubtype="0" fill="hold" nodeType="withEffect">
                                  <p:stCondLst>
                                    <p:cond delay="0"/>
                                  </p:stCondLst>
                                  <p:childTnLst>
                                    <p:cmd type="call" cmd="playFrom(0.0)">
                                      <p:cBhvr>
                                        <p:cTn id="26" dur="750" fill="hold"/>
                                        <p:tgtEl>
                                          <p:spTgt spid="31"/>
                                        </p:tgtEl>
                                      </p:cBhvr>
                                    </p:cmd>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2.77778E-6 4.07407E-6 L 0.1934 -0.43912 " pathEditMode="relative" rAng="0" ptsTypes="AA">
                                      <p:cBhvr>
                                        <p:cTn id="30" dur="500" fill="hold"/>
                                        <p:tgtEl>
                                          <p:spTgt spid="19"/>
                                        </p:tgtEl>
                                        <p:attrNameLst>
                                          <p:attrName>ppt_x</p:attrName>
                                          <p:attrName>ppt_y</p:attrName>
                                        </p:attrNameLst>
                                      </p:cBhvr>
                                      <p:rCtr x="9700" y="-22000"/>
                                    </p:animMotion>
                                  </p:childTnLst>
                                </p:cTn>
                              </p:par>
                              <p:par>
                                <p:cTn id="31" presetID="1" presetClass="mediacall" presetSubtype="0" fill="hold" nodeType="withEffect">
                                  <p:stCondLst>
                                    <p:cond delay="0"/>
                                  </p:stCondLst>
                                  <p:childTnLst>
                                    <p:cmd type="call" cmd="playFrom(0.0)">
                                      <p:cBhvr>
                                        <p:cTn id="32" dur="75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33" fill="hold" display="0">
                  <p:stCondLst>
                    <p:cond delay="indefinite"/>
                  </p:stCondLst>
                  <p:endCondLst>
                    <p:cond evt="onNext" delay="0">
                      <p:tgtEl>
                        <p:sldTgt/>
                      </p:tgtEl>
                    </p:cond>
                    <p:cond evt="onPrev" delay="0">
                      <p:tgtEl>
                        <p:sldTgt/>
                      </p:tgtEl>
                    </p:cond>
                    <p:cond evt="onStopAudio" delay="0">
                      <p:tgtEl>
                        <p:sldTgt/>
                      </p:tgtEl>
                    </p:cond>
                  </p:endCondLst>
                </p:cTn>
                <p:tgtEl>
                  <p:spTgt spid="28"/>
                </p:tgtEl>
              </p:cMediaNode>
            </p:audio>
            <p:audio>
              <p:cMediaNode>
                <p:cTn id="34" fill="hold" display="0">
                  <p:stCondLst>
                    <p:cond delay="indefinite"/>
                  </p:stCondLst>
                  <p:endCondLst>
                    <p:cond evt="onNext" delay="0">
                      <p:tgtEl>
                        <p:sldTgt/>
                      </p:tgtEl>
                    </p:cond>
                    <p:cond evt="onPrev" delay="0">
                      <p:tgtEl>
                        <p:sldTgt/>
                      </p:tgtEl>
                    </p:cond>
                    <p:cond evt="onStopAudio" delay="0">
                      <p:tgtEl>
                        <p:sldTgt/>
                      </p:tgtEl>
                    </p:cond>
                  </p:endCondLst>
                </p:cTn>
                <p:tgtEl>
                  <p:spTgt spid="29"/>
                </p:tgtEl>
              </p:cMediaNode>
            </p:audio>
            <p:audio>
              <p:cMediaNode>
                <p:cTn id="35" fill="hold" display="0">
                  <p:stCondLst>
                    <p:cond delay="indefinite"/>
                  </p:stCondLst>
                  <p:endCondLst>
                    <p:cond evt="onNext" delay="0">
                      <p:tgtEl>
                        <p:sldTgt/>
                      </p:tgtEl>
                    </p:cond>
                    <p:cond evt="onPrev" delay="0">
                      <p:tgtEl>
                        <p:sldTgt/>
                      </p:tgtEl>
                    </p:cond>
                    <p:cond evt="onStopAudio" delay="0">
                      <p:tgtEl>
                        <p:sldTgt/>
                      </p:tgtEl>
                    </p:cond>
                  </p:endCondLst>
                </p:cTn>
                <p:tgtEl>
                  <p:spTgt spid="30"/>
                </p:tgtEl>
              </p:cMediaNode>
            </p:audio>
            <p:audio>
              <p:cMediaNode>
                <p:cTn id="36" fill="hold" display="0">
                  <p:stCondLst>
                    <p:cond delay="indefinite"/>
                  </p:stCondLst>
                  <p:endCondLst>
                    <p:cond evt="onNext" delay="0">
                      <p:tgtEl>
                        <p:sldTgt/>
                      </p:tgtEl>
                    </p:cond>
                    <p:cond evt="onPrev" delay="0">
                      <p:tgtEl>
                        <p:sldTgt/>
                      </p:tgtEl>
                    </p:cond>
                    <p:cond evt="onStopAudio" delay="0">
                      <p:tgtEl>
                        <p:sldTgt/>
                      </p:tgtEl>
                    </p:cond>
                  </p:endCondLst>
                </p:cTn>
                <p:tgtEl>
                  <p:spTgt spid="31"/>
                </p:tgtEl>
              </p:cMediaNode>
            </p:audio>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3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p:cNvSpPr>
            <a:spLocks noGrp="1"/>
          </p:cNvSpPr>
          <p:nvPr>
            <p:ph type="title"/>
          </p:nvPr>
        </p:nvSpPr>
        <p:spPr/>
        <p:txBody>
          <a:bodyPr/>
          <a:lstStyle/>
          <a:p>
            <a:r>
              <a:rPr lang="en-GB" dirty="0" smtClean="0">
                <a:solidFill>
                  <a:srgbClr val="0070C0"/>
                </a:solidFill>
              </a:rPr>
              <a:t>Cyber-physical attacks</a:t>
            </a:r>
          </a:p>
        </p:txBody>
      </p:sp>
      <p:pic>
        <p:nvPicPr>
          <p:cNvPr id="3" name="Picture 2"/>
          <p:cNvPicPr>
            <a:picLocks noChangeAspect="1"/>
          </p:cNvPicPr>
          <p:nvPr/>
        </p:nvPicPr>
        <p:blipFill>
          <a:blip r:embed="rId3"/>
          <a:stretch>
            <a:fillRect/>
          </a:stretch>
        </p:blipFill>
        <p:spPr>
          <a:xfrm>
            <a:off x="381000" y="1295400"/>
            <a:ext cx="3352800" cy="2301184"/>
          </a:xfrm>
          <a:prstGeom prst="rect">
            <a:avLst/>
          </a:prstGeom>
        </p:spPr>
      </p:pic>
      <p:pic>
        <p:nvPicPr>
          <p:cNvPr id="4" name="Picture 3"/>
          <p:cNvPicPr>
            <a:picLocks noChangeAspect="1"/>
          </p:cNvPicPr>
          <p:nvPr/>
        </p:nvPicPr>
        <p:blipFill>
          <a:blip r:embed="rId4"/>
          <a:stretch>
            <a:fillRect/>
          </a:stretch>
        </p:blipFill>
        <p:spPr>
          <a:xfrm>
            <a:off x="4419600" y="1086132"/>
            <a:ext cx="4267200" cy="2710462"/>
          </a:xfrm>
          <a:prstGeom prst="rect">
            <a:avLst/>
          </a:prstGeom>
        </p:spPr>
      </p:pic>
      <p:pic>
        <p:nvPicPr>
          <p:cNvPr id="6" name="Picture 5"/>
          <p:cNvPicPr>
            <a:picLocks noChangeAspect="1"/>
          </p:cNvPicPr>
          <p:nvPr/>
        </p:nvPicPr>
        <p:blipFill rotWithShape="1">
          <a:blip r:embed="rId5"/>
          <a:srcRect t="11079"/>
          <a:stretch/>
        </p:blipFill>
        <p:spPr>
          <a:xfrm>
            <a:off x="43704" y="3975100"/>
            <a:ext cx="4147296" cy="2349500"/>
          </a:xfrm>
          <a:prstGeom prst="rect">
            <a:avLst/>
          </a:prstGeom>
        </p:spPr>
      </p:pic>
      <p:pic>
        <p:nvPicPr>
          <p:cNvPr id="7" name="Picture 6"/>
          <p:cNvPicPr>
            <a:picLocks noChangeAspect="1"/>
          </p:cNvPicPr>
          <p:nvPr/>
        </p:nvPicPr>
        <p:blipFill>
          <a:blip r:embed="rId6"/>
          <a:stretch>
            <a:fillRect/>
          </a:stretch>
        </p:blipFill>
        <p:spPr>
          <a:xfrm>
            <a:off x="5181600" y="4058602"/>
            <a:ext cx="2971800" cy="2265998"/>
          </a:xfrm>
          <a:prstGeom prst="rect">
            <a:avLst/>
          </a:prstGeom>
        </p:spPr>
      </p:pic>
    </p:spTree>
    <p:extLst>
      <p:ext uri="{BB962C8B-B14F-4D97-AF65-F5344CB8AC3E}">
        <p14:creationId xmlns:p14="http://schemas.microsoft.com/office/powerpoint/2010/main" val="50995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r>
              <a:rPr lang="en-GB" dirty="0" smtClean="0"/>
              <a:t>Underlying causes of security failures</a:t>
            </a:r>
          </a:p>
        </p:txBody>
      </p:sp>
      <p:sp>
        <p:nvSpPr>
          <p:cNvPr id="47107" name="Rectangle 3"/>
          <p:cNvSpPr>
            <a:spLocks noGrp="1" noChangeArrowheads="1"/>
          </p:cNvSpPr>
          <p:nvPr>
            <p:ph sz="quarter" idx="4294967295"/>
          </p:nvPr>
        </p:nvSpPr>
        <p:spPr>
          <a:xfrm>
            <a:off x="457200" y="1311275"/>
            <a:ext cx="8458200" cy="1812925"/>
          </a:xfrm>
        </p:spPr>
        <p:txBody>
          <a:bodyPr/>
          <a:lstStyle/>
          <a:p>
            <a:pPr eaLnBrk="1" hangingPunct="1">
              <a:defRPr/>
            </a:pPr>
            <a:r>
              <a:rPr lang="en-GB" sz="2000" dirty="0" smtClean="0">
                <a:latin typeface="+mj-lt"/>
              </a:rPr>
              <a:t>Monopolies present juicy targets. A single vulnerability affects millions of people</a:t>
            </a:r>
          </a:p>
          <a:p>
            <a:pPr eaLnBrk="1" hangingPunct="1">
              <a:defRPr/>
            </a:pPr>
            <a:endParaRPr lang="en-GB" sz="2000" dirty="0">
              <a:latin typeface="+mj-lt"/>
            </a:endParaRPr>
          </a:p>
          <a:p>
            <a:pPr eaLnBrk="1" hangingPunct="1">
              <a:defRPr/>
            </a:pPr>
            <a:endParaRPr lang="en-GB" dirty="0" smtClean="0">
              <a:latin typeface="+mj-lt"/>
            </a:endParaRPr>
          </a:p>
          <a:p>
            <a:pPr eaLnBrk="1" hangingPunct="1">
              <a:defRPr/>
            </a:pPr>
            <a:r>
              <a:rPr lang="en-GB" sz="3200" dirty="0" smtClean="0">
                <a:latin typeface="+mj-lt"/>
              </a:rPr>
              <a:t>Deficit of computer security experts in the market</a:t>
            </a:r>
            <a:endParaRPr lang="en-GB" dirty="0" smtClean="0">
              <a:latin typeface="+mj-lt"/>
            </a:endParaRPr>
          </a:p>
        </p:txBody>
      </p:sp>
      <p:sp>
        <p:nvSpPr>
          <p:cNvPr id="9" name="TextBox 8"/>
          <p:cNvSpPr txBox="1"/>
          <p:nvPr/>
        </p:nvSpPr>
        <p:spPr>
          <a:xfrm>
            <a:off x="1143000" y="4114800"/>
            <a:ext cx="6324600" cy="1745093"/>
          </a:xfrm>
          <a:prstGeom prst="rect">
            <a:avLst/>
          </a:prstGeom>
          <a:noFill/>
        </p:spPr>
        <p:txBody>
          <a:bodyPr wrap="square" rtlCol="0">
            <a:spAutoFit/>
          </a:bodyPr>
          <a:lstStyle/>
          <a:p>
            <a:pPr>
              <a:lnSpc>
                <a:spcPct val="120000"/>
              </a:lnSpc>
            </a:pPr>
            <a:r>
              <a:rPr lang="en-US" dirty="0" smtClean="0"/>
              <a:t>Strong at Windows, Linux</a:t>
            </a:r>
            <a:r>
              <a:rPr lang="en-US" dirty="0"/>
              <a:t> </a:t>
            </a:r>
            <a:r>
              <a:rPr lang="en-US" dirty="0" smtClean="0"/>
              <a:t>and network technologies</a:t>
            </a:r>
          </a:p>
          <a:p>
            <a:pPr>
              <a:lnSpc>
                <a:spcPct val="120000"/>
              </a:lnSpc>
            </a:pPr>
            <a:r>
              <a:rPr lang="en-US" dirty="0" smtClean="0"/>
              <a:t>Ability to think </a:t>
            </a:r>
            <a:r>
              <a:rPr lang="en-US" dirty="0" err="1" smtClean="0"/>
              <a:t>adversarially</a:t>
            </a:r>
            <a:endParaRPr lang="en-US" dirty="0" smtClean="0"/>
          </a:p>
          <a:p>
            <a:pPr>
              <a:lnSpc>
                <a:spcPct val="120000"/>
              </a:lnSpc>
            </a:pPr>
            <a:r>
              <a:rPr lang="en-US" dirty="0" smtClean="0"/>
              <a:t>Ability to adapt/learn constantly</a:t>
            </a:r>
          </a:p>
          <a:p>
            <a:pPr>
              <a:lnSpc>
                <a:spcPct val="120000"/>
              </a:lnSpc>
            </a:pPr>
            <a:r>
              <a:rPr lang="en-US" dirty="0" smtClean="0"/>
              <a:t>Writing well-structured and clear reports</a:t>
            </a:r>
          </a:p>
          <a:p>
            <a:pPr>
              <a:lnSpc>
                <a:spcPct val="120000"/>
              </a:lnSpc>
            </a:pPr>
            <a:r>
              <a:rPr lang="en-US" dirty="0" smtClean="0"/>
              <a:t>Working in teams</a:t>
            </a:r>
            <a:endParaRPr lang="en-US" dirty="0"/>
          </a:p>
        </p:txBody>
      </p:sp>
    </p:spTree>
    <p:extLst>
      <p:ext uri="{BB962C8B-B14F-4D97-AF65-F5344CB8AC3E}">
        <p14:creationId xmlns:p14="http://schemas.microsoft.com/office/powerpoint/2010/main" val="1441404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5926" t="-705" b="-1"/>
          <a:stretch/>
        </p:blipFill>
        <p:spPr>
          <a:xfrm>
            <a:off x="304800" y="304800"/>
            <a:ext cx="1804639" cy="1840089"/>
          </a:xfrm>
          <a:prstGeom prst="rect">
            <a:avLst/>
          </a:prstGeom>
          <a:solidFill>
            <a:srgbClr val="FFFFFF">
              <a:shade val="85000"/>
            </a:srgbClr>
          </a:solidFill>
          <a:ln w="38100"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2" descr="C:\Documents and Settings\Dream\Local Settings\Temporary Internet Files\Content.IE5\EG2NNVVJ\MP900449092[1].jpg"/>
          <p:cNvPicPr>
            <a:picLocks noChangeAspect="1" noChangeArrowheads="1"/>
          </p:cNvPicPr>
          <p:nvPr/>
        </p:nvPicPr>
        <p:blipFill>
          <a:blip r:embed="rId4" cstate="print"/>
          <a:srcRect l="15556" t="2222" r="9753" b="36667"/>
          <a:stretch>
            <a:fillRect/>
          </a:stretch>
        </p:blipFill>
        <p:spPr bwMode="auto">
          <a:xfrm>
            <a:off x="6629400" y="4800600"/>
            <a:ext cx="2514600" cy="2057400"/>
          </a:xfrm>
          <a:prstGeom prst="rect">
            <a:avLst/>
          </a:prstGeom>
          <a:noFill/>
        </p:spPr>
      </p:pic>
      <p:sp>
        <p:nvSpPr>
          <p:cNvPr id="10" name="TextBox 9"/>
          <p:cNvSpPr txBox="1"/>
          <p:nvPr/>
        </p:nvSpPr>
        <p:spPr>
          <a:xfrm rot="20423094">
            <a:off x="7010660" y="5665825"/>
            <a:ext cx="1943039" cy="707886"/>
          </a:xfrm>
          <a:prstGeom prst="rect">
            <a:avLst/>
          </a:prstGeom>
          <a:noFill/>
        </p:spPr>
        <p:txBody>
          <a:bodyPr wrap="square" rtlCol="0">
            <a:spAutoFit/>
          </a:bodyPr>
          <a:lstStyle/>
          <a:p>
            <a:r>
              <a:rPr lang="en-GB" sz="2000" dirty="0">
                <a:latin typeface="Times" pitchFamily="18" charset="0"/>
                <a:cs typeface="Times" pitchFamily="18" charset="0"/>
              </a:rPr>
              <a:t>J</a:t>
            </a:r>
            <a:r>
              <a:rPr lang="en-GB" sz="2000" dirty="0" smtClean="0">
                <a:latin typeface="Times" pitchFamily="18" charset="0"/>
                <a:cs typeface="Times" pitchFamily="18" charset="0"/>
              </a:rPr>
              <a:t>ob adverts online</a:t>
            </a:r>
            <a:endParaRPr lang="en-US" sz="2000" dirty="0">
              <a:latin typeface="Times" pitchFamily="18" charset="0"/>
              <a:cs typeface="Times" pitchFamily="18" charset="0"/>
            </a:endParaRPr>
          </a:p>
        </p:txBody>
      </p:sp>
      <p:sp>
        <p:nvSpPr>
          <p:cNvPr id="5" name="TextBox 4"/>
          <p:cNvSpPr txBox="1"/>
          <p:nvPr/>
        </p:nvSpPr>
        <p:spPr>
          <a:xfrm>
            <a:off x="2438400" y="762000"/>
            <a:ext cx="2286000" cy="861774"/>
          </a:xfrm>
          <a:prstGeom prst="rect">
            <a:avLst/>
          </a:prstGeom>
          <a:noFill/>
        </p:spPr>
        <p:txBody>
          <a:bodyPr wrap="square" rtlCol="0">
            <a:spAutoFit/>
          </a:bodyPr>
          <a:lstStyle/>
          <a:p>
            <a:r>
              <a:rPr lang="en-US" b="1" dirty="0" smtClean="0"/>
              <a:t>Malware analysis</a:t>
            </a:r>
          </a:p>
          <a:p>
            <a:r>
              <a:rPr lang="en-US" sz="1600" dirty="0" smtClean="0"/>
              <a:t>Joanna </a:t>
            </a:r>
            <a:r>
              <a:rPr lang="en-US" sz="1600" dirty="0" err="1" smtClean="0"/>
              <a:t>Rutkowska</a:t>
            </a:r>
            <a:r>
              <a:rPr lang="en-US" sz="1600" dirty="0" smtClean="0"/>
              <a:t>, </a:t>
            </a:r>
            <a:r>
              <a:rPr lang="en-US" sz="1600" dirty="0"/>
              <a:t>Invisible Things Lab</a:t>
            </a:r>
          </a:p>
        </p:txBody>
      </p:sp>
      <p:pic>
        <p:nvPicPr>
          <p:cNvPr id="8" name="Picture 7"/>
          <p:cNvPicPr>
            <a:picLocks noChangeAspect="1"/>
          </p:cNvPicPr>
          <p:nvPr/>
        </p:nvPicPr>
        <p:blipFill rotWithShape="1">
          <a:blip r:embed="rId5"/>
          <a:srcRect l="19892" t="1608" r="15234" b="8527"/>
          <a:stretch/>
        </p:blipFill>
        <p:spPr>
          <a:xfrm>
            <a:off x="5486400" y="1066800"/>
            <a:ext cx="1752600" cy="1515370"/>
          </a:xfrm>
          <a:prstGeom prst="rect">
            <a:avLst/>
          </a:prstGeom>
          <a:solidFill>
            <a:srgbClr val="FFFFFF">
              <a:shade val="85000"/>
            </a:srgbClr>
          </a:solidFill>
          <a:ln w="38100"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4" name="TextBox 13"/>
          <p:cNvSpPr txBox="1"/>
          <p:nvPr/>
        </p:nvSpPr>
        <p:spPr>
          <a:xfrm>
            <a:off x="4876800" y="298847"/>
            <a:ext cx="3276600" cy="615553"/>
          </a:xfrm>
          <a:prstGeom prst="rect">
            <a:avLst/>
          </a:prstGeom>
          <a:noFill/>
        </p:spPr>
        <p:txBody>
          <a:bodyPr wrap="square" rtlCol="0">
            <a:spAutoFit/>
          </a:bodyPr>
          <a:lstStyle/>
          <a:p>
            <a:r>
              <a:rPr lang="en-US" b="1" dirty="0" smtClean="0"/>
              <a:t>White hat hacker</a:t>
            </a:r>
            <a:r>
              <a:rPr lang="en-US" dirty="0" smtClean="0"/>
              <a:t>, Google</a:t>
            </a:r>
          </a:p>
          <a:p>
            <a:r>
              <a:rPr lang="en-US" sz="1600" dirty="0" smtClean="0"/>
              <a:t>“Security Princess” </a:t>
            </a:r>
            <a:r>
              <a:rPr lang="en-US" sz="1600" dirty="0" err="1" smtClean="0"/>
              <a:t>Parisa</a:t>
            </a:r>
            <a:r>
              <a:rPr lang="en-US" sz="1600" dirty="0" smtClean="0"/>
              <a:t> Tabriz</a:t>
            </a:r>
            <a:endParaRPr lang="en-US" sz="1600" dirty="0"/>
          </a:p>
        </p:txBody>
      </p:sp>
      <p:pic>
        <p:nvPicPr>
          <p:cNvPr id="13" name="Picture 12"/>
          <p:cNvPicPr>
            <a:picLocks noChangeAspect="1"/>
          </p:cNvPicPr>
          <p:nvPr/>
        </p:nvPicPr>
        <p:blipFill rotWithShape="1">
          <a:blip r:embed="rId6"/>
          <a:srcRect l="9362" t="620" r="14506" b="12113"/>
          <a:stretch/>
        </p:blipFill>
        <p:spPr>
          <a:xfrm>
            <a:off x="2971800" y="2286000"/>
            <a:ext cx="1571978" cy="1943730"/>
          </a:xfrm>
          <a:prstGeom prst="rect">
            <a:avLst/>
          </a:prstGeom>
          <a:solidFill>
            <a:srgbClr val="FFFFFF">
              <a:shade val="85000"/>
            </a:srgbClr>
          </a:solidFill>
          <a:ln w="28575"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 name="TextBox 17"/>
          <p:cNvSpPr txBox="1"/>
          <p:nvPr/>
        </p:nvSpPr>
        <p:spPr>
          <a:xfrm>
            <a:off x="152400" y="2895600"/>
            <a:ext cx="2819400" cy="892552"/>
          </a:xfrm>
          <a:prstGeom prst="rect">
            <a:avLst/>
          </a:prstGeom>
          <a:noFill/>
        </p:spPr>
        <p:txBody>
          <a:bodyPr wrap="square" rtlCol="0">
            <a:spAutoFit/>
          </a:bodyPr>
          <a:lstStyle/>
          <a:p>
            <a:r>
              <a:rPr lang="en-US" b="1" dirty="0" smtClean="0"/>
              <a:t>Director of Technology Strategy</a:t>
            </a:r>
          </a:p>
          <a:p>
            <a:r>
              <a:rPr lang="en-US" sz="1600" dirty="0" smtClean="0"/>
              <a:t>James </a:t>
            </a:r>
            <a:r>
              <a:rPr lang="en-US" sz="1600" dirty="0" err="1" smtClean="0"/>
              <a:t>Lyne</a:t>
            </a:r>
            <a:r>
              <a:rPr lang="en-US" sz="1600" dirty="0" smtClean="0"/>
              <a:t>, Sophos</a:t>
            </a:r>
            <a:endParaRPr lang="en-US" sz="1600" dirty="0"/>
          </a:p>
        </p:txBody>
      </p:sp>
      <p:pic>
        <p:nvPicPr>
          <p:cNvPr id="15" name="Picture 14" descr="Screen Shot 2014-11-30 at 12.12.52.png"/>
          <p:cNvPicPr>
            <a:picLocks noChangeAspect="1"/>
          </p:cNvPicPr>
          <p:nvPr/>
        </p:nvPicPr>
        <p:blipFill rotWithShape="1">
          <a:blip r:embed="rId7">
            <a:extLst>
              <a:ext uri="{28A0092B-C50C-407E-A947-70E740481C1C}">
                <a14:useLocalDpi xmlns:a14="http://schemas.microsoft.com/office/drawing/2010/main" val="0"/>
              </a:ext>
            </a:extLst>
          </a:blip>
          <a:srcRect l="8069" r="3636"/>
          <a:stretch/>
        </p:blipFill>
        <p:spPr>
          <a:xfrm>
            <a:off x="5221110" y="2965055"/>
            <a:ext cx="3767667" cy="1937145"/>
          </a:xfrm>
          <a:prstGeom prst="rect">
            <a:avLst/>
          </a:prstGeom>
          <a:ln>
            <a:noFill/>
          </a:ln>
          <a:effectLst>
            <a:outerShdw blurRad="292100" dist="139700" dir="2700000" algn="tl" rotWithShape="0">
              <a:srgbClr val="333333">
                <a:alpha val="65000"/>
              </a:srgbClr>
            </a:outerShdw>
          </a:effectLst>
        </p:spPr>
      </p:pic>
      <p:pic>
        <p:nvPicPr>
          <p:cNvPr id="7" name="Picture 6" descr="Screen Shot 2014-11-30 at 11.17.21.png"/>
          <p:cNvPicPr>
            <a:picLocks noChangeAspect="1"/>
          </p:cNvPicPr>
          <p:nvPr/>
        </p:nvPicPr>
        <p:blipFill rotWithShape="1">
          <a:blip r:embed="rId8">
            <a:extLst>
              <a:ext uri="{28A0092B-C50C-407E-A947-70E740481C1C}">
                <a14:useLocalDpi xmlns:a14="http://schemas.microsoft.com/office/drawing/2010/main" val="0"/>
              </a:ext>
            </a:extLst>
          </a:blip>
          <a:srcRect b="21729"/>
          <a:stretch/>
        </p:blipFill>
        <p:spPr>
          <a:xfrm>
            <a:off x="0" y="4495800"/>
            <a:ext cx="4196287" cy="2209800"/>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9"/>
          <a:stretch>
            <a:fillRect/>
          </a:stretch>
        </p:blipFill>
        <p:spPr>
          <a:xfrm>
            <a:off x="7620000" y="3962400"/>
            <a:ext cx="1150556" cy="533400"/>
          </a:xfrm>
          <a:prstGeom prst="rect">
            <a:avLst/>
          </a:prstGeom>
        </p:spPr>
      </p:pic>
      <p:pic>
        <p:nvPicPr>
          <p:cNvPr id="2" name="Picture 1" descr="Screen Shot 2014-11-30 at 10.56.44.png"/>
          <p:cNvPicPr>
            <a:picLocks noChangeAspect="1"/>
          </p:cNvPicPr>
          <p:nvPr/>
        </p:nvPicPr>
        <p:blipFill rotWithShape="1">
          <a:blip r:embed="rId10">
            <a:extLst>
              <a:ext uri="{28A0092B-C50C-407E-A947-70E740481C1C}">
                <a14:useLocalDpi xmlns:a14="http://schemas.microsoft.com/office/drawing/2010/main" val="0"/>
              </a:ext>
            </a:extLst>
          </a:blip>
          <a:srcRect r="54415" b="20282"/>
          <a:stretch/>
        </p:blipFill>
        <p:spPr>
          <a:xfrm>
            <a:off x="3505200" y="5638800"/>
            <a:ext cx="3333044" cy="121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273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937125"/>
          </a:xfrm>
        </p:spPr>
        <p:txBody>
          <a:bodyPr/>
          <a:lstStyle/>
          <a:p>
            <a:pPr lvl="1" eaLnBrk="1" hangingPunct="1">
              <a:buFont typeface="Wingdings" pitchFamily="2" charset="2"/>
              <a:buChar char="l"/>
              <a:defRPr/>
            </a:pPr>
            <a:endParaRPr lang="en-US" dirty="0" smtClean="0">
              <a:latin typeface="+mj-lt"/>
            </a:endParaRPr>
          </a:p>
          <a:p>
            <a:pPr lvl="1" eaLnBrk="1" hangingPunct="1">
              <a:buFont typeface="Wingdings" pitchFamily="2" charset="2"/>
              <a:buChar char="l"/>
              <a:defRPr/>
            </a:pPr>
            <a:r>
              <a:rPr lang="en-US" dirty="0" smtClean="0">
                <a:latin typeface="+mj-lt"/>
              </a:rPr>
              <a:t>mobile service was only provided by one high powered transmitter/receiver</a:t>
            </a:r>
          </a:p>
          <a:p>
            <a:pPr lvl="1" eaLnBrk="1" hangingPunct="1">
              <a:buFont typeface="Wingdings" pitchFamily="2" charset="2"/>
              <a:buChar char="l"/>
              <a:defRPr/>
            </a:pPr>
            <a:endParaRPr lang="en-US" dirty="0" smtClean="0">
              <a:latin typeface="+mj-lt"/>
            </a:endParaRPr>
          </a:p>
          <a:p>
            <a:pPr lvl="1" eaLnBrk="1" hangingPunct="1">
              <a:buFont typeface="Wingdings" pitchFamily="2" charset="2"/>
              <a:buChar char="l"/>
              <a:defRPr/>
            </a:pPr>
            <a:r>
              <a:rPr lang="en-US" dirty="0" smtClean="0">
                <a:latin typeface="+mj-lt"/>
              </a:rPr>
              <a:t>typically supported about 25 channels</a:t>
            </a:r>
          </a:p>
          <a:p>
            <a:pPr lvl="1" eaLnBrk="1" hangingPunct="1">
              <a:buFont typeface="Wingdings" pitchFamily="2" charset="2"/>
              <a:buChar char="l"/>
              <a:defRPr/>
            </a:pPr>
            <a:endParaRPr lang="en-US" dirty="0" smtClean="0">
              <a:latin typeface="+mj-lt"/>
            </a:endParaRPr>
          </a:p>
          <a:p>
            <a:pPr lvl="1" eaLnBrk="1" hangingPunct="1">
              <a:buFont typeface="Wingdings" pitchFamily="2" charset="2"/>
              <a:buChar char="l"/>
              <a:defRPr/>
            </a:pPr>
            <a:r>
              <a:rPr lang="en-US" dirty="0" smtClean="0">
                <a:latin typeface="+mj-lt"/>
              </a:rPr>
              <a:t>had a radius of about 80km</a:t>
            </a:r>
          </a:p>
        </p:txBody>
      </p:sp>
      <p:pic>
        <p:nvPicPr>
          <p:cNvPr id="16387" name="Picture 3"/>
          <p:cNvPicPr>
            <a:picLocks noChangeAspect="1"/>
          </p:cNvPicPr>
          <p:nvPr/>
        </p:nvPicPr>
        <p:blipFill>
          <a:blip r:embed="rId4" cstate="print"/>
          <a:srcRect/>
          <a:stretch>
            <a:fillRect/>
          </a:stretch>
        </p:blipFill>
        <p:spPr bwMode="auto">
          <a:xfrm>
            <a:off x="6553200" y="4114800"/>
            <a:ext cx="1685925" cy="1878013"/>
          </a:xfrm>
          <a:prstGeom prst="rect">
            <a:avLst/>
          </a:prstGeom>
          <a:noFill/>
          <a:ln w="9525">
            <a:noFill/>
            <a:miter lim="800000"/>
            <a:headEnd/>
            <a:tailEnd/>
          </a:ln>
        </p:spPr>
      </p:pic>
      <p:sp>
        <p:nvSpPr>
          <p:cNvPr id="16388" name="Title 4"/>
          <p:cNvSpPr>
            <a:spLocks noGrp="1"/>
          </p:cNvSpPr>
          <p:nvPr>
            <p:ph type="title"/>
          </p:nvPr>
        </p:nvSpPr>
        <p:spPr/>
        <p:txBody>
          <a:bodyPr/>
          <a:lstStyle/>
          <a:p>
            <a:r>
              <a:rPr lang="en-GB" smtClean="0"/>
              <a:t>Prior to cellular radio</a:t>
            </a: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bwMode="auto">
          <a:xfrm>
            <a:off x="1524000" y="2819400"/>
            <a:ext cx="5943600" cy="6858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lstStyle/>
          <a:p>
            <a:pPr marL="273050" indent="-273050" algn="ctr">
              <a:spcBef>
                <a:spcPts val="600"/>
              </a:spcBef>
              <a:buClr>
                <a:schemeClr val="accent1"/>
              </a:buClr>
              <a:buSzPct val="76000"/>
              <a:defRPr/>
            </a:pPr>
            <a:r>
              <a:rPr lang="en-US" sz="4000" dirty="0">
                <a:latin typeface="Times New Roman" pitchFamily="18" charset="0"/>
                <a:cs typeface="Times New Roman" pitchFamily="18" charset="0"/>
              </a:rPr>
              <a:t>1</a:t>
            </a:r>
            <a:r>
              <a:rPr lang="en-US" sz="4000" baseline="30000" dirty="0">
                <a:latin typeface="Times New Roman" pitchFamily="18" charset="0"/>
                <a:cs typeface="Times New Roman" pitchFamily="18" charset="0"/>
              </a:rPr>
              <a:t>st</a:t>
            </a:r>
            <a:r>
              <a:rPr lang="en-US" sz="4000" dirty="0">
                <a:latin typeface="Times New Roman" pitchFamily="18" charset="0"/>
                <a:cs typeface="Times New Roman" pitchFamily="18" charset="0"/>
              </a:rPr>
              <a:t> Gen.: Cellular Networks</a:t>
            </a:r>
            <a:endParaRPr lang="en-US" sz="4800" dirty="0">
              <a:solidFill>
                <a:schemeClr val="tx2"/>
              </a:solidFill>
              <a:latin typeface="Times New Roman" pitchFamily="18" charset="0"/>
              <a:cs typeface="Times New Roman" pitchFamily="18" charset="0"/>
            </a:endParaRPr>
          </a:p>
        </p:txBody>
      </p:sp>
      <p:sp>
        <p:nvSpPr>
          <p:cNvPr id="4" name="TextBox 3"/>
          <p:cNvSpPr txBox="1"/>
          <p:nvPr/>
        </p:nvSpPr>
        <p:spPr>
          <a:xfrm>
            <a:off x="6705600" y="2362200"/>
            <a:ext cx="697627" cy="369332"/>
          </a:xfrm>
          <a:prstGeom prst="rect">
            <a:avLst/>
          </a:prstGeom>
          <a:noFill/>
        </p:spPr>
        <p:txBody>
          <a:bodyPr wrap="none">
            <a:spAutoFit/>
          </a:bodyPr>
          <a:lstStyle/>
          <a:p>
            <a:pPr>
              <a:defRPr/>
            </a:pPr>
            <a:r>
              <a:rPr lang="en-GB"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1984</a:t>
            </a:r>
          </a:p>
        </p:txBody>
      </p:sp>
      <p:sp>
        <p:nvSpPr>
          <p:cNvPr id="2" name="Rounded Rectangle 1"/>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5" name="Rounded Rectangle 4"/>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6" name="Rounded Rectangle 5"/>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7" name="Rounded Rectangle 6"/>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kumimoji="1" lang="en-GB" smtClean="0"/>
              <a:t>Cellular Networks</a:t>
            </a:r>
          </a:p>
        </p:txBody>
      </p:sp>
      <p:sp>
        <p:nvSpPr>
          <p:cNvPr id="20483" name="Rectangle 3"/>
          <p:cNvSpPr>
            <a:spLocks noGrp="1" noChangeArrowheads="1"/>
          </p:cNvSpPr>
          <p:nvPr>
            <p:ph type="body" idx="1"/>
          </p:nvPr>
        </p:nvSpPr>
        <p:spPr>
          <a:xfrm>
            <a:off x="228600" y="1143000"/>
            <a:ext cx="5257800" cy="4876800"/>
          </a:xfrm>
        </p:spPr>
        <p:txBody>
          <a:bodyPr/>
          <a:lstStyle/>
          <a:p>
            <a:pPr eaLnBrk="1" hangingPunct="1">
              <a:lnSpc>
                <a:spcPct val="90000"/>
              </a:lnSpc>
              <a:defRPr/>
            </a:pPr>
            <a:endParaRPr kumimoji="1" lang="en-GB" sz="2400" dirty="0" smtClean="0">
              <a:latin typeface="+mj-lt"/>
            </a:endParaRPr>
          </a:p>
          <a:p>
            <a:pPr eaLnBrk="1" hangingPunct="1">
              <a:lnSpc>
                <a:spcPct val="90000"/>
              </a:lnSpc>
              <a:defRPr/>
            </a:pPr>
            <a:r>
              <a:rPr kumimoji="1" lang="en-GB" sz="2400" dirty="0" smtClean="0">
                <a:latin typeface="+mj-lt"/>
              </a:rPr>
              <a:t>Divide the area into cells using multiple low power transmitters in each cell</a:t>
            </a:r>
          </a:p>
          <a:p>
            <a:pPr lvl="1" eaLnBrk="1" hangingPunct="1">
              <a:lnSpc>
                <a:spcPct val="90000"/>
              </a:lnSpc>
              <a:defRPr/>
            </a:pPr>
            <a:r>
              <a:rPr kumimoji="1" lang="en-GB" sz="2000" dirty="0" smtClean="0">
                <a:latin typeface="+mj-lt"/>
                <a:ea typeface="ＭＳ Ｐゴシック" pitchFamily="34" charset="-128"/>
              </a:rPr>
              <a:t>tiling pattern to provide full coverage</a:t>
            </a:r>
          </a:p>
          <a:p>
            <a:pPr lvl="1" eaLnBrk="1" hangingPunct="1">
              <a:lnSpc>
                <a:spcPct val="90000"/>
              </a:lnSpc>
              <a:defRPr/>
            </a:pPr>
            <a:r>
              <a:rPr kumimoji="1" lang="en-GB" sz="2000" dirty="0" smtClean="0">
                <a:latin typeface="+mj-lt"/>
                <a:ea typeface="ＭＳ Ｐゴシック" pitchFamily="34" charset="-128"/>
              </a:rPr>
              <a:t>each with own antenna</a:t>
            </a:r>
          </a:p>
          <a:p>
            <a:pPr lvl="1" eaLnBrk="1" hangingPunct="1">
              <a:lnSpc>
                <a:spcPct val="90000"/>
              </a:lnSpc>
              <a:defRPr/>
            </a:pPr>
            <a:r>
              <a:rPr kumimoji="1" lang="en-GB" sz="2000" dirty="0" smtClean="0">
                <a:latin typeface="+mj-lt"/>
                <a:ea typeface="ＭＳ Ｐゴシック" pitchFamily="34" charset="-128"/>
              </a:rPr>
              <a:t>each with own range of frequencies</a:t>
            </a:r>
          </a:p>
          <a:p>
            <a:pPr lvl="1" eaLnBrk="1" hangingPunct="1">
              <a:lnSpc>
                <a:spcPct val="90000"/>
              </a:lnSpc>
              <a:defRPr/>
            </a:pPr>
            <a:r>
              <a:rPr kumimoji="1" lang="en-GB" sz="2000" dirty="0" smtClean="0">
                <a:latin typeface="+mj-lt"/>
                <a:ea typeface="ＭＳ Ｐゴシック" pitchFamily="34" charset="-128"/>
              </a:rPr>
              <a:t>served by a base station</a:t>
            </a:r>
          </a:p>
          <a:p>
            <a:pPr lvl="2" eaLnBrk="1" hangingPunct="1">
              <a:lnSpc>
                <a:spcPct val="90000"/>
              </a:lnSpc>
              <a:defRPr/>
            </a:pPr>
            <a:r>
              <a:rPr kumimoji="1" lang="en-GB" sz="1800" dirty="0" smtClean="0">
                <a:latin typeface="+mj-lt"/>
                <a:ea typeface="ＭＳ Ｐゴシック" pitchFamily="34" charset="-128"/>
              </a:rPr>
              <a:t>consisting of transceiver (transmitter – receiver) and control unit</a:t>
            </a:r>
          </a:p>
          <a:p>
            <a:pPr lvl="1" eaLnBrk="1" hangingPunct="1">
              <a:lnSpc>
                <a:spcPct val="90000"/>
              </a:lnSpc>
              <a:defRPr/>
            </a:pPr>
            <a:r>
              <a:rPr kumimoji="1" lang="en-GB" sz="2000" dirty="0" smtClean="0">
                <a:latin typeface="+mj-lt"/>
                <a:ea typeface="ＭＳ Ｐゴシック" pitchFamily="34" charset="-128"/>
              </a:rPr>
              <a:t>adjacent cells use different frequencies to avoid crosstalk</a:t>
            </a:r>
          </a:p>
          <a:p>
            <a:pPr lvl="2" eaLnBrk="1" hangingPunct="1">
              <a:lnSpc>
                <a:spcPct val="90000"/>
              </a:lnSpc>
              <a:defRPr/>
            </a:pPr>
            <a:r>
              <a:rPr kumimoji="1" lang="en-GB" sz="1800" dirty="0" smtClean="0">
                <a:latin typeface="+mj-lt"/>
                <a:ea typeface="ＭＳ Ｐゴシック" pitchFamily="34" charset="-128"/>
              </a:rPr>
              <a:t>but cells sufficiently distant can use same frequency band</a:t>
            </a:r>
          </a:p>
        </p:txBody>
      </p:sp>
      <p:sp>
        <p:nvSpPr>
          <p:cNvPr id="3" name="Freeform 2"/>
          <p:cNvSpPr/>
          <p:nvPr/>
        </p:nvSpPr>
        <p:spPr>
          <a:xfrm>
            <a:off x="6773863" y="2590800"/>
            <a:ext cx="1670050" cy="1554163"/>
          </a:xfrm>
          <a:custGeom>
            <a:avLst/>
            <a:gdLst>
              <a:gd name="connsiteX0" fmla="*/ 469295 w 1670775"/>
              <a:gd name="connsiteY0" fmla="*/ 2135 h 1554489"/>
              <a:gd name="connsiteX1" fmla="*/ 373602 w 1670775"/>
              <a:gd name="connsiteY1" fmla="*/ 23400 h 1554489"/>
              <a:gd name="connsiteX2" fmla="*/ 341705 w 1670775"/>
              <a:gd name="connsiteY2" fmla="*/ 55298 h 1554489"/>
              <a:gd name="connsiteX3" fmla="*/ 309807 w 1670775"/>
              <a:gd name="connsiteY3" fmla="*/ 76563 h 1554489"/>
              <a:gd name="connsiteX4" fmla="*/ 299175 w 1670775"/>
              <a:gd name="connsiteY4" fmla="*/ 108461 h 1554489"/>
              <a:gd name="connsiteX5" fmla="*/ 288542 w 1670775"/>
              <a:gd name="connsiteY5" fmla="*/ 204154 h 1554489"/>
              <a:gd name="connsiteX6" fmla="*/ 256644 w 1670775"/>
              <a:gd name="connsiteY6" fmla="*/ 236051 h 1554489"/>
              <a:gd name="connsiteX7" fmla="*/ 214114 w 1670775"/>
              <a:gd name="connsiteY7" fmla="*/ 299847 h 1554489"/>
              <a:gd name="connsiteX8" fmla="*/ 171584 w 1670775"/>
              <a:gd name="connsiteY8" fmla="*/ 363642 h 1554489"/>
              <a:gd name="connsiteX9" fmla="*/ 150319 w 1670775"/>
              <a:gd name="connsiteY9" fmla="*/ 395540 h 1554489"/>
              <a:gd name="connsiteX10" fmla="*/ 139686 w 1670775"/>
              <a:gd name="connsiteY10" fmla="*/ 459335 h 1554489"/>
              <a:gd name="connsiteX11" fmla="*/ 129054 w 1670775"/>
              <a:gd name="connsiteY11" fmla="*/ 491233 h 1554489"/>
              <a:gd name="connsiteX12" fmla="*/ 118421 w 1670775"/>
              <a:gd name="connsiteY12" fmla="*/ 533763 h 1554489"/>
              <a:gd name="connsiteX13" fmla="*/ 86523 w 1670775"/>
              <a:gd name="connsiteY13" fmla="*/ 650721 h 1554489"/>
              <a:gd name="connsiteX14" fmla="*/ 22728 w 1670775"/>
              <a:gd name="connsiteY14" fmla="*/ 735782 h 1554489"/>
              <a:gd name="connsiteX15" fmla="*/ 12095 w 1670775"/>
              <a:gd name="connsiteY15" fmla="*/ 895270 h 1554489"/>
              <a:gd name="connsiteX16" fmla="*/ 22728 w 1670775"/>
              <a:gd name="connsiteY16" fmla="*/ 927168 h 1554489"/>
              <a:gd name="connsiteX17" fmla="*/ 43993 w 1670775"/>
              <a:gd name="connsiteY17" fmla="*/ 959065 h 1554489"/>
              <a:gd name="connsiteX18" fmla="*/ 86523 w 1670775"/>
              <a:gd name="connsiteY18" fmla="*/ 1065391 h 1554489"/>
              <a:gd name="connsiteX19" fmla="*/ 129054 w 1670775"/>
              <a:gd name="connsiteY19" fmla="*/ 1118554 h 1554489"/>
              <a:gd name="connsiteX20" fmla="*/ 160951 w 1670775"/>
              <a:gd name="connsiteY20" fmla="*/ 1129186 h 1554489"/>
              <a:gd name="connsiteX21" fmla="*/ 171584 w 1670775"/>
              <a:gd name="connsiteY21" fmla="*/ 1161084 h 1554489"/>
              <a:gd name="connsiteX22" fmla="*/ 214114 w 1670775"/>
              <a:gd name="connsiteY22" fmla="*/ 1235512 h 1554489"/>
              <a:gd name="connsiteX23" fmla="*/ 246012 w 1670775"/>
              <a:gd name="connsiteY23" fmla="*/ 1352470 h 1554489"/>
              <a:gd name="connsiteX24" fmla="*/ 256644 w 1670775"/>
              <a:gd name="connsiteY24" fmla="*/ 1384368 h 1554489"/>
              <a:gd name="connsiteX25" fmla="*/ 288542 w 1670775"/>
              <a:gd name="connsiteY25" fmla="*/ 1395000 h 1554489"/>
              <a:gd name="connsiteX26" fmla="*/ 331072 w 1670775"/>
              <a:gd name="connsiteY26" fmla="*/ 1426898 h 1554489"/>
              <a:gd name="connsiteX27" fmla="*/ 394868 w 1670775"/>
              <a:gd name="connsiteY27" fmla="*/ 1448163 h 1554489"/>
              <a:gd name="connsiteX28" fmla="*/ 426765 w 1670775"/>
              <a:gd name="connsiteY28" fmla="*/ 1469428 h 1554489"/>
              <a:gd name="connsiteX29" fmla="*/ 458663 w 1670775"/>
              <a:gd name="connsiteY29" fmla="*/ 1480061 h 1554489"/>
              <a:gd name="connsiteX30" fmla="*/ 564988 w 1670775"/>
              <a:gd name="connsiteY30" fmla="*/ 1501326 h 1554489"/>
              <a:gd name="connsiteX31" fmla="*/ 596886 w 1670775"/>
              <a:gd name="connsiteY31" fmla="*/ 1511958 h 1554489"/>
              <a:gd name="connsiteX32" fmla="*/ 671314 w 1670775"/>
              <a:gd name="connsiteY32" fmla="*/ 1522591 h 1554489"/>
              <a:gd name="connsiteX33" fmla="*/ 745742 w 1670775"/>
              <a:gd name="connsiteY33" fmla="*/ 1543856 h 1554489"/>
              <a:gd name="connsiteX34" fmla="*/ 809537 w 1670775"/>
              <a:gd name="connsiteY34" fmla="*/ 1554489 h 1554489"/>
              <a:gd name="connsiteX35" fmla="*/ 1128514 w 1670775"/>
              <a:gd name="connsiteY35" fmla="*/ 1543856 h 1554489"/>
              <a:gd name="connsiteX36" fmla="*/ 1160412 w 1670775"/>
              <a:gd name="connsiteY36" fmla="*/ 1533223 h 1554489"/>
              <a:gd name="connsiteX37" fmla="*/ 1192309 w 1670775"/>
              <a:gd name="connsiteY37" fmla="*/ 1511958 h 1554489"/>
              <a:gd name="connsiteX38" fmla="*/ 1288002 w 1670775"/>
              <a:gd name="connsiteY38" fmla="*/ 1501326 h 1554489"/>
              <a:gd name="connsiteX39" fmla="*/ 1373063 w 1670775"/>
              <a:gd name="connsiteY39" fmla="*/ 1480061 h 1554489"/>
              <a:gd name="connsiteX40" fmla="*/ 1404961 w 1670775"/>
              <a:gd name="connsiteY40" fmla="*/ 1458796 h 1554489"/>
              <a:gd name="connsiteX41" fmla="*/ 1426226 w 1670775"/>
              <a:gd name="connsiteY41" fmla="*/ 1426898 h 1554489"/>
              <a:gd name="connsiteX42" fmla="*/ 1468756 w 1670775"/>
              <a:gd name="connsiteY42" fmla="*/ 1405633 h 1554489"/>
              <a:gd name="connsiteX43" fmla="*/ 1500654 w 1670775"/>
              <a:gd name="connsiteY43" fmla="*/ 1373735 h 1554489"/>
              <a:gd name="connsiteX44" fmla="*/ 1532551 w 1670775"/>
              <a:gd name="connsiteY44" fmla="*/ 1352470 h 1554489"/>
              <a:gd name="connsiteX45" fmla="*/ 1553816 w 1670775"/>
              <a:gd name="connsiteY45" fmla="*/ 1320572 h 1554489"/>
              <a:gd name="connsiteX46" fmla="*/ 1564449 w 1670775"/>
              <a:gd name="connsiteY46" fmla="*/ 1288675 h 1554489"/>
              <a:gd name="connsiteX47" fmla="*/ 1617612 w 1670775"/>
              <a:gd name="connsiteY47" fmla="*/ 1235512 h 1554489"/>
              <a:gd name="connsiteX48" fmla="*/ 1649509 w 1670775"/>
              <a:gd name="connsiteY48" fmla="*/ 1203614 h 1554489"/>
              <a:gd name="connsiteX49" fmla="*/ 1670775 w 1670775"/>
              <a:gd name="connsiteY49" fmla="*/ 1182349 h 1554489"/>
              <a:gd name="connsiteX50" fmla="*/ 1660142 w 1670775"/>
              <a:gd name="connsiteY50" fmla="*/ 1044126 h 1554489"/>
              <a:gd name="connsiteX51" fmla="*/ 1628244 w 1670775"/>
              <a:gd name="connsiteY51" fmla="*/ 937800 h 1554489"/>
              <a:gd name="connsiteX52" fmla="*/ 1585714 w 1670775"/>
              <a:gd name="connsiteY52" fmla="*/ 874005 h 1554489"/>
              <a:gd name="connsiteX53" fmla="*/ 1553816 w 1670775"/>
              <a:gd name="connsiteY53" fmla="*/ 810209 h 1554489"/>
              <a:gd name="connsiteX54" fmla="*/ 1543184 w 1670775"/>
              <a:gd name="connsiteY54" fmla="*/ 767679 h 1554489"/>
              <a:gd name="connsiteX55" fmla="*/ 1521919 w 1670775"/>
              <a:gd name="connsiteY55" fmla="*/ 427437 h 1554489"/>
              <a:gd name="connsiteX56" fmla="*/ 1500654 w 1670775"/>
              <a:gd name="connsiteY56" fmla="*/ 374275 h 1554489"/>
              <a:gd name="connsiteX57" fmla="*/ 1479388 w 1670775"/>
              <a:gd name="connsiteY57" fmla="*/ 310479 h 1554489"/>
              <a:gd name="connsiteX58" fmla="*/ 1394328 w 1670775"/>
              <a:gd name="connsiteY58" fmla="*/ 236051 h 1554489"/>
              <a:gd name="connsiteX59" fmla="*/ 1362430 w 1670775"/>
              <a:gd name="connsiteY59" fmla="*/ 225419 h 1554489"/>
              <a:gd name="connsiteX60" fmla="*/ 1288002 w 1670775"/>
              <a:gd name="connsiteY60" fmla="*/ 193521 h 1554489"/>
              <a:gd name="connsiteX61" fmla="*/ 1181677 w 1670775"/>
              <a:gd name="connsiteY61" fmla="*/ 140358 h 1554489"/>
              <a:gd name="connsiteX62" fmla="*/ 1149779 w 1670775"/>
              <a:gd name="connsiteY62" fmla="*/ 119093 h 1554489"/>
              <a:gd name="connsiteX63" fmla="*/ 1117881 w 1670775"/>
              <a:gd name="connsiteY63" fmla="*/ 108461 h 1554489"/>
              <a:gd name="connsiteX64" fmla="*/ 1096616 w 1670775"/>
              <a:gd name="connsiteY64" fmla="*/ 76563 h 1554489"/>
              <a:gd name="connsiteX65" fmla="*/ 1032821 w 1670775"/>
              <a:gd name="connsiteY65" fmla="*/ 55298 h 1554489"/>
              <a:gd name="connsiteX66" fmla="*/ 1000923 w 1670775"/>
              <a:gd name="connsiteY66" fmla="*/ 34033 h 1554489"/>
              <a:gd name="connsiteX67" fmla="*/ 947761 w 1670775"/>
              <a:gd name="connsiteY67" fmla="*/ 23400 h 1554489"/>
              <a:gd name="connsiteX68" fmla="*/ 469295 w 1670775"/>
              <a:gd name="connsiteY68" fmla="*/ 2135 h 15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70775" h="1554489">
                <a:moveTo>
                  <a:pt x="469295" y="2135"/>
                </a:moveTo>
                <a:cubicBezTo>
                  <a:pt x="373602" y="2135"/>
                  <a:pt x="391049" y="11768"/>
                  <a:pt x="373602" y="23400"/>
                </a:cubicBezTo>
                <a:cubicBezTo>
                  <a:pt x="361091" y="31741"/>
                  <a:pt x="353256" y="45672"/>
                  <a:pt x="341705" y="55298"/>
                </a:cubicBezTo>
                <a:cubicBezTo>
                  <a:pt x="331888" y="63479"/>
                  <a:pt x="320440" y="69475"/>
                  <a:pt x="309807" y="76563"/>
                </a:cubicBezTo>
                <a:cubicBezTo>
                  <a:pt x="306263" y="87196"/>
                  <a:pt x="301018" y="97406"/>
                  <a:pt x="299175" y="108461"/>
                </a:cubicBezTo>
                <a:cubicBezTo>
                  <a:pt x="293899" y="140118"/>
                  <a:pt x="298691" y="173707"/>
                  <a:pt x="288542" y="204154"/>
                </a:cubicBezTo>
                <a:cubicBezTo>
                  <a:pt x="283787" y="218419"/>
                  <a:pt x="265876" y="224182"/>
                  <a:pt x="256644" y="236051"/>
                </a:cubicBezTo>
                <a:cubicBezTo>
                  <a:pt x="240953" y="256225"/>
                  <a:pt x="228291" y="278582"/>
                  <a:pt x="214114" y="299847"/>
                </a:cubicBezTo>
                <a:lnTo>
                  <a:pt x="171584" y="363642"/>
                </a:lnTo>
                <a:lnTo>
                  <a:pt x="150319" y="395540"/>
                </a:lnTo>
                <a:cubicBezTo>
                  <a:pt x="146775" y="416805"/>
                  <a:pt x="144363" y="438290"/>
                  <a:pt x="139686" y="459335"/>
                </a:cubicBezTo>
                <a:cubicBezTo>
                  <a:pt x="137255" y="470276"/>
                  <a:pt x="132133" y="480456"/>
                  <a:pt x="129054" y="491233"/>
                </a:cubicBezTo>
                <a:cubicBezTo>
                  <a:pt x="125040" y="505284"/>
                  <a:pt x="121591" y="519498"/>
                  <a:pt x="118421" y="533763"/>
                </a:cubicBezTo>
                <a:cubicBezTo>
                  <a:pt x="111764" y="563720"/>
                  <a:pt x="103119" y="625827"/>
                  <a:pt x="86523" y="650721"/>
                </a:cubicBezTo>
                <a:cubicBezTo>
                  <a:pt x="38432" y="722857"/>
                  <a:pt x="62064" y="696444"/>
                  <a:pt x="22728" y="735782"/>
                </a:cubicBezTo>
                <a:cubicBezTo>
                  <a:pt x="-5634" y="820868"/>
                  <a:pt x="-5382" y="790408"/>
                  <a:pt x="12095" y="895270"/>
                </a:cubicBezTo>
                <a:cubicBezTo>
                  <a:pt x="13938" y="906325"/>
                  <a:pt x="17716" y="917143"/>
                  <a:pt x="22728" y="927168"/>
                </a:cubicBezTo>
                <a:cubicBezTo>
                  <a:pt x="28443" y="938597"/>
                  <a:pt x="38803" y="947388"/>
                  <a:pt x="43993" y="959065"/>
                </a:cubicBezTo>
                <a:cubicBezTo>
                  <a:pt x="87563" y="1057099"/>
                  <a:pt x="43005" y="989235"/>
                  <a:pt x="86523" y="1065391"/>
                </a:cubicBezTo>
                <a:cubicBezTo>
                  <a:pt x="94083" y="1078621"/>
                  <a:pt x="113865" y="1109441"/>
                  <a:pt x="129054" y="1118554"/>
                </a:cubicBezTo>
                <a:cubicBezTo>
                  <a:pt x="138664" y="1124320"/>
                  <a:pt x="150319" y="1125642"/>
                  <a:pt x="160951" y="1129186"/>
                </a:cubicBezTo>
                <a:cubicBezTo>
                  <a:pt x="164495" y="1139819"/>
                  <a:pt x="166572" y="1151059"/>
                  <a:pt x="171584" y="1161084"/>
                </a:cubicBezTo>
                <a:cubicBezTo>
                  <a:pt x="209944" y="1237805"/>
                  <a:pt x="176835" y="1142315"/>
                  <a:pt x="214114" y="1235512"/>
                </a:cubicBezTo>
                <a:cubicBezTo>
                  <a:pt x="244525" y="1311539"/>
                  <a:pt x="228217" y="1281287"/>
                  <a:pt x="246012" y="1352470"/>
                </a:cubicBezTo>
                <a:cubicBezTo>
                  <a:pt x="248730" y="1363343"/>
                  <a:pt x="248719" y="1376443"/>
                  <a:pt x="256644" y="1384368"/>
                </a:cubicBezTo>
                <a:cubicBezTo>
                  <a:pt x="264569" y="1392293"/>
                  <a:pt x="277909" y="1391456"/>
                  <a:pt x="288542" y="1395000"/>
                </a:cubicBezTo>
                <a:cubicBezTo>
                  <a:pt x="302719" y="1405633"/>
                  <a:pt x="315222" y="1418973"/>
                  <a:pt x="331072" y="1426898"/>
                </a:cubicBezTo>
                <a:cubicBezTo>
                  <a:pt x="351121" y="1436923"/>
                  <a:pt x="376217" y="1435729"/>
                  <a:pt x="394868" y="1448163"/>
                </a:cubicBezTo>
                <a:cubicBezTo>
                  <a:pt x="405500" y="1455251"/>
                  <a:pt x="415336" y="1463713"/>
                  <a:pt x="426765" y="1469428"/>
                </a:cubicBezTo>
                <a:cubicBezTo>
                  <a:pt x="436790" y="1474440"/>
                  <a:pt x="447886" y="1476982"/>
                  <a:pt x="458663" y="1480061"/>
                </a:cubicBezTo>
                <a:cubicBezTo>
                  <a:pt x="532789" y="1501240"/>
                  <a:pt x="471021" y="1480445"/>
                  <a:pt x="564988" y="1501326"/>
                </a:cubicBezTo>
                <a:cubicBezTo>
                  <a:pt x="575929" y="1503757"/>
                  <a:pt x="585896" y="1509760"/>
                  <a:pt x="596886" y="1511958"/>
                </a:cubicBezTo>
                <a:cubicBezTo>
                  <a:pt x="621461" y="1516873"/>
                  <a:pt x="646505" y="1519047"/>
                  <a:pt x="671314" y="1522591"/>
                </a:cubicBezTo>
                <a:cubicBezTo>
                  <a:pt x="701712" y="1532723"/>
                  <a:pt x="712371" y="1537181"/>
                  <a:pt x="745742" y="1543856"/>
                </a:cubicBezTo>
                <a:cubicBezTo>
                  <a:pt x="766882" y="1548084"/>
                  <a:pt x="788272" y="1550945"/>
                  <a:pt x="809537" y="1554489"/>
                </a:cubicBezTo>
                <a:cubicBezTo>
                  <a:pt x="915863" y="1550945"/>
                  <a:pt x="1022324" y="1550292"/>
                  <a:pt x="1128514" y="1543856"/>
                </a:cubicBezTo>
                <a:cubicBezTo>
                  <a:pt x="1139701" y="1543178"/>
                  <a:pt x="1150387" y="1538235"/>
                  <a:pt x="1160412" y="1533223"/>
                </a:cubicBezTo>
                <a:cubicBezTo>
                  <a:pt x="1171841" y="1527508"/>
                  <a:pt x="1179912" y="1515057"/>
                  <a:pt x="1192309" y="1511958"/>
                </a:cubicBezTo>
                <a:cubicBezTo>
                  <a:pt x="1223445" y="1504174"/>
                  <a:pt x="1256231" y="1505865"/>
                  <a:pt x="1288002" y="1501326"/>
                </a:cubicBezTo>
                <a:cubicBezTo>
                  <a:pt x="1332904" y="1494911"/>
                  <a:pt x="1335959" y="1492428"/>
                  <a:pt x="1373063" y="1480061"/>
                </a:cubicBezTo>
                <a:cubicBezTo>
                  <a:pt x="1383696" y="1472973"/>
                  <a:pt x="1395925" y="1467832"/>
                  <a:pt x="1404961" y="1458796"/>
                </a:cubicBezTo>
                <a:cubicBezTo>
                  <a:pt x="1413997" y="1449760"/>
                  <a:pt x="1416409" y="1435079"/>
                  <a:pt x="1426226" y="1426898"/>
                </a:cubicBezTo>
                <a:cubicBezTo>
                  <a:pt x="1438402" y="1416751"/>
                  <a:pt x="1455858" y="1414846"/>
                  <a:pt x="1468756" y="1405633"/>
                </a:cubicBezTo>
                <a:cubicBezTo>
                  <a:pt x="1480992" y="1396893"/>
                  <a:pt x="1489102" y="1383361"/>
                  <a:pt x="1500654" y="1373735"/>
                </a:cubicBezTo>
                <a:cubicBezTo>
                  <a:pt x="1510471" y="1365554"/>
                  <a:pt x="1521919" y="1359558"/>
                  <a:pt x="1532551" y="1352470"/>
                </a:cubicBezTo>
                <a:cubicBezTo>
                  <a:pt x="1539639" y="1341837"/>
                  <a:pt x="1548101" y="1332002"/>
                  <a:pt x="1553816" y="1320572"/>
                </a:cubicBezTo>
                <a:cubicBezTo>
                  <a:pt x="1558828" y="1310548"/>
                  <a:pt x="1557724" y="1297641"/>
                  <a:pt x="1564449" y="1288675"/>
                </a:cubicBezTo>
                <a:cubicBezTo>
                  <a:pt x="1579486" y="1268626"/>
                  <a:pt x="1599891" y="1253233"/>
                  <a:pt x="1617612" y="1235512"/>
                </a:cubicBezTo>
                <a:lnTo>
                  <a:pt x="1649509" y="1203614"/>
                </a:lnTo>
                <a:lnTo>
                  <a:pt x="1670775" y="1182349"/>
                </a:lnTo>
                <a:cubicBezTo>
                  <a:pt x="1667231" y="1136275"/>
                  <a:pt x="1665542" y="1090020"/>
                  <a:pt x="1660142" y="1044126"/>
                </a:cubicBezTo>
                <a:cubicBezTo>
                  <a:pt x="1658019" y="1026084"/>
                  <a:pt x="1632736" y="944538"/>
                  <a:pt x="1628244" y="937800"/>
                </a:cubicBezTo>
                <a:cubicBezTo>
                  <a:pt x="1614067" y="916535"/>
                  <a:pt x="1593796" y="898251"/>
                  <a:pt x="1585714" y="874005"/>
                </a:cubicBezTo>
                <a:cubicBezTo>
                  <a:pt x="1571040" y="829984"/>
                  <a:pt x="1581298" y="851433"/>
                  <a:pt x="1553816" y="810209"/>
                </a:cubicBezTo>
                <a:cubicBezTo>
                  <a:pt x="1550272" y="796032"/>
                  <a:pt x="1544125" y="782262"/>
                  <a:pt x="1543184" y="767679"/>
                </a:cubicBezTo>
                <a:cubicBezTo>
                  <a:pt x="1542552" y="757876"/>
                  <a:pt x="1549316" y="518762"/>
                  <a:pt x="1521919" y="427437"/>
                </a:cubicBezTo>
                <a:cubicBezTo>
                  <a:pt x="1516435" y="409156"/>
                  <a:pt x="1507177" y="392212"/>
                  <a:pt x="1500654" y="374275"/>
                </a:cubicBezTo>
                <a:cubicBezTo>
                  <a:pt x="1492993" y="353209"/>
                  <a:pt x="1495238" y="326329"/>
                  <a:pt x="1479388" y="310479"/>
                </a:cubicBezTo>
                <a:cubicBezTo>
                  <a:pt x="1451672" y="282763"/>
                  <a:pt x="1429495" y="253634"/>
                  <a:pt x="1394328" y="236051"/>
                </a:cubicBezTo>
                <a:cubicBezTo>
                  <a:pt x="1384303" y="231039"/>
                  <a:pt x="1373063" y="228963"/>
                  <a:pt x="1362430" y="225419"/>
                </a:cubicBezTo>
                <a:cubicBezTo>
                  <a:pt x="1246333" y="148020"/>
                  <a:pt x="1425315" y="262177"/>
                  <a:pt x="1288002" y="193521"/>
                </a:cubicBezTo>
                <a:cubicBezTo>
                  <a:pt x="1161410" y="130225"/>
                  <a:pt x="1277955" y="164429"/>
                  <a:pt x="1181677" y="140358"/>
                </a:cubicBezTo>
                <a:cubicBezTo>
                  <a:pt x="1171044" y="133270"/>
                  <a:pt x="1161209" y="124808"/>
                  <a:pt x="1149779" y="119093"/>
                </a:cubicBezTo>
                <a:cubicBezTo>
                  <a:pt x="1139754" y="114081"/>
                  <a:pt x="1126633" y="115462"/>
                  <a:pt x="1117881" y="108461"/>
                </a:cubicBezTo>
                <a:cubicBezTo>
                  <a:pt x="1107902" y="100478"/>
                  <a:pt x="1107452" y="83336"/>
                  <a:pt x="1096616" y="76563"/>
                </a:cubicBezTo>
                <a:cubicBezTo>
                  <a:pt x="1077608" y="64683"/>
                  <a:pt x="1032821" y="55298"/>
                  <a:pt x="1032821" y="55298"/>
                </a:cubicBezTo>
                <a:cubicBezTo>
                  <a:pt x="1022188" y="48210"/>
                  <a:pt x="1012888" y="38520"/>
                  <a:pt x="1000923" y="34033"/>
                </a:cubicBezTo>
                <a:cubicBezTo>
                  <a:pt x="984002" y="27688"/>
                  <a:pt x="965541" y="26633"/>
                  <a:pt x="947761" y="23400"/>
                </a:cubicBezTo>
                <a:cubicBezTo>
                  <a:pt x="764311" y="-9954"/>
                  <a:pt x="564988" y="2135"/>
                  <a:pt x="469295" y="2135"/>
                </a:cubicBezTo>
                <a:close/>
              </a:path>
            </a:pathLst>
          </a:custGeom>
          <a:solidFill>
            <a:schemeClr val="accent1">
              <a:alpha val="6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18437"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7432675" y="2895600"/>
            <a:ext cx="352425" cy="592138"/>
          </a:xfrm>
          <a:prstGeom prst="rect">
            <a:avLst/>
          </a:prstGeom>
          <a:noFill/>
          <a:ln w="9525">
            <a:noFill/>
            <a:miter lim="800000"/>
            <a:headEnd/>
            <a:tailEnd/>
          </a:ln>
        </p:spPr>
      </p:pic>
      <p:pic>
        <p:nvPicPr>
          <p:cNvPr id="18438" name="Picture 6" descr="C:\Users\lg47\AppData\Local\Microsoft\Windows\Temporary Internet Files\Content.IE5\ROD06SQC\MC900383362[1].wmf"/>
          <p:cNvPicPr>
            <a:picLocks noChangeAspect="1" noChangeArrowheads="1"/>
          </p:cNvPicPr>
          <p:nvPr/>
        </p:nvPicPr>
        <p:blipFill>
          <a:blip r:embed="rId5" cstate="print"/>
          <a:srcRect/>
          <a:stretch>
            <a:fillRect/>
          </a:stretch>
        </p:blipFill>
        <p:spPr bwMode="auto">
          <a:xfrm>
            <a:off x="7750175" y="2960688"/>
            <a:ext cx="527050" cy="527050"/>
          </a:xfrm>
          <a:prstGeom prst="rect">
            <a:avLst/>
          </a:prstGeom>
          <a:noFill/>
          <a:ln w="9525">
            <a:noFill/>
            <a:miter lim="800000"/>
            <a:headEnd/>
            <a:tailEnd/>
          </a:ln>
        </p:spPr>
      </p:pic>
      <p:pic>
        <p:nvPicPr>
          <p:cNvPr id="18439" name="Picture 9"/>
          <p:cNvPicPr>
            <a:picLocks noChangeAspect="1" noChangeArrowheads="1"/>
          </p:cNvPicPr>
          <p:nvPr/>
        </p:nvPicPr>
        <p:blipFill>
          <a:blip r:embed="rId6" cstate="print"/>
          <a:srcRect/>
          <a:stretch>
            <a:fillRect/>
          </a:stretch>
        </p:blipFill>
        <p:spPr bwMode="auto">
          <a:xfrm>
            <a:off x="7040563" y="3335338"/>
            <a:ext cx="392112" cy="585787"/>
          </a:xfrm>
          <a:prstGeom prst="rect">
            <a:avLst/>
          </a:prstGeom>
          <a:noFill/>
          <a:ln w="9525">
            <a:noFill/>
            <a:miter lim="800000"/>
            <a:headEnd/>
            <a:tailEnd/>
          </a:ln>
        </p:spPr>
      </p:pic>
      <p:sp>
        <p:nvSpPr>
          <p:cNvPr id="4" name="Freeform 3"/>
          <p:cNvSpPr/>
          <p:nvPr/>
        </p:nvSpPr>
        <p:spPr>
          <a:xfrm rot="837147">
            <a:off x="5620313" y="3246135"/>
            <a:ext cx="1150372" cy="45719"/>
          </a:xfrm>
          <a:custGeom>
            <a:avLst/>
            <a:gdLst>
              <a:gd name="connsiteX0" fmla="*/ 499730 w 499730"/>
              <a:gd name="connsiteY0" fmla="*/ 33142 h 33142"/>
              <a:gd name="connsiteX1" fmla="*/ 446567 w 499730"/>
              <a:gd name="connsiteY1" fmla="*/ 1245 h 33142"/>
              <a:gd name="connsiteX2" fmla="*/ 382772 w 499730"/>
              <a:gd name="connsiteY2" fmla="*/ 22510 h 33142"/>
              <a:gd name="connsiteX3" fmla="*/ 350874 w 499730"/>
              <a:gd name="connsiteY3" fmla="*/ 33142 h 33142"/>
              <a:gd name="connsiteX4" fmla="*/ 255181 w 499730"/>
              <a:gd name="connsiteY4" fmla="*/ 11877 h 33142"/>
              <a:gd name="connsiteX5" fmla="*/ 202018 w 499730"/>
              <a:gd name="connsiteY5" fmla="*/ 1245 h 33142"/>
              <a:gd name="connsiteX6" fmla="*/ 0 w 499730"/>
              <a:gd name="connsiteY6" fmla="*/ 1245 h 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730" h="33142">
                <a:moveTo>
                  <a:pt x="499730" y="33142"/>
                </a:moveTo>
                <a:cubicBezTo>
                  <a:pt x="482009" y="22510"/>
                  <a:pt x="467148" y="3116"/>
                  <a:pt x="446567" y="1245"/>
                </a:cubicBezTo>
                <a:cubicBezTo>
                  <a:pt x="424244" y="-784"/>
                  <a:pt x="404037" y="15422"/>
                  <a:pt x="382772" y="22510"/>
                </a:cubicBezTo>
                <a:lnTo>
                  <a:pt x="350874" y="33142"/>
                </a:lnTo>
                <a:cubicBezTo>
                  <a:pt x="294634" y="14397"/>
                  <a:pt x="337513" y="26846"/>
                  <a:pt x="255181" y="11877"/>
                </a:cubicBezTo>
                <a:cubicBezTo>
                  <a:pt x="237401" y="8644"/>
                  <a:pt x="220074" y="1997"/>
                  <a:pt x="202018" y="1245"/>
                </a:cubicBezTo>
                <a:cubicBezTo>
                  <a:pt x="134737" y="-1558"/>
                  <a:pt x="67339" y="1245"/>
                  <a:pt x="0" y="1245"/>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Freeform 12"/>
          <p:cNvSpPr/>
          <p:nvPr/>
        </p:nvSpPr>
        <p:spPr>
          <a:xfrm rot="6311203">
            <a:off x="6596198" y="4389277"/>
            <a:ext cx="799660" cy="68981"/>
          </a:xfrm>
          <a:custGeom>
            <a:avLst/>
            <a:gdLst>
              <a:gd name="connsiteX0" fmla="*/ 499730 w 499730"/>
              <a:gd name="connsiteY0" fmla="*/ 33142 h 33142"/>
              <a:gd name="connsiteX1" fmla="*/ 446567 w 499730"/>
              <a:gd name="connsiteY1" fmla="*/ 1245 h 33142"/>
              <a:gd name="connsiteX2" fmla="*/ 382772 w 499730"/>
              <a:gd name="connsiteY2" fmla="*/ 22510 h 33142"/>
              <a:gd name="connsiteX3" fmla="*/ 350874 w 499730"/>
              <a:gd name="connsiteY3" fmla="*/ 33142 h 33142"/>
              <a:gd name="connsiteX4" fmla="*/ 255181 w 499730"/>
              <a:gd name="connsiteY4" fmla="*/ 11877 h 33142"/>
              <a:gd name="connsiteX5" fmla="*/ 202018 w 499730"/>
              <a:gd name="connsiteY5" fmla="*/ 1245 h 33142"/>
              <a:gd name="connsiteX6" fmla="*/ 0 w 499730"/>
              <a:gd name="connsiteY6" fmla="*/ 1245 h 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730" h="33142">
                <a:moveTo>
                  <a:pt x="499730" y="33142"/>
                </a:moveTo>
                <a:cubicBezTo>
                  <a:pt x="482009" y="22510"/>
                  <a:pt x="467148" y="3116"/>
                  <a:pt x="446567" y="1245"/>
                </a:cubicBezTo>
                <a:cubicBezTo>
                  <a:pt x="424244" y="-784"/>
                  <a:pt x="404037" y="15422"/>
                  <a:pt x="382772" y="22510"/>
                </a:cubicBezTo>
                <a:lnTo>
                  <a:pt x="350874" y="33142"/>
                </a:lnTo>
                <a:cubicBezTo>
                  <a:pt x="294634" y="14397"/>
                  <a:pt x="337513" y="26846"/>
                  <a:pt x="255181" y="11877"/>
                </a:cubicBezTo>
                <a:cubicBezTo>
                  <a:pt x="237401" y="8644"/>
                  <a:pt x="220074" y="1997"/>
                  <a:pt x="202018" y="1245"/>
                </a:cubicBezTo>
                <a:cubicBezTo>
                  <a:pt x="134737" y="-1558"/>
                  <a:pt x="67339" y="1245"/>
                  <a:pt x="0" y="1245"/>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Freeform 13"/>
          <p:cNvSpPr/>
          <p:nvPr/>
        </p:nvSpPr>
        <p:spPr>
          <a:xfrm rot="11652293" flipV="1">
            <a:off x="8427221" y="3879146"/>
            <a:ext cx="570666" cy="45719"/>
          </a:xfrm>
          <a:custGeom>
            <a:avLst/>
            <a:gdLst>
              <a:gd name="connsiteX0" fmla="*/ 499730 w 499730"/>
              <a:gd name="connsiteY0" fmla="*/ 33142 h 33142"/>
              <a:gd name="connsiteX1" fmla="*/ 446567 w 499730"/>
              <a:gd name="connsiteY1" fmla="*/ 1245 h 33142"/>
              <a:gd name="connsiteX2" fmla="*/ 382772 w 499730"/>
              <a:gd name="connsiteY2" fmla="*/ 22510 h 33142"/>
              <a:gd name="connsiteX3" fmla="*/ 350874 w 499730"/>
              <a:gd name="connsiteY3" fmla="*/ 33142 h 33142"/>
              <a:gd name="connsiteX4" fmla="*/ 255181 w 499730"/>
              <a:gd name="connsiteY4" fmla="*/ 11877 h 33142"/>
              <a:gd name="connsiteX5" fmla="*/ 202018 w 499730"/>
              <a:gd name="connsiteY5" fmla="*/ 1245 h 33142"/>
              <a:gd name="connsiteX6" fmla="*/ 0 w 499730"/>
              <a:gd name="connsiteY6" fmla="*/ 1245 h 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730" h="33142">
                <a:moveTo>
                  <a:pt x="499730" y="33142"/>
                </a:moveTo>
                <a:cubicBezTo>
                  <a:pt x="482009" y="22510"/>
                  <a:pt x="467148" y="3116"/>
                  <a:pt x="446567" y="1245"/>
                </a:cubicBezTo>
                <a:cubicBezTo>
                  <a:pt x="424244" y="-784"/>
                  <a:pt x="404037" y="15422"/>
                  <a:pt x="382772" y="22510"/>
                </a:cubicBezTo>
                <a:lnTo>
                  <a:pt x="350874" y="33142"/>
                </a:lnTo>
                <a:cubicBezTo>
                  <a:pt x="294634" y="14397"/>
                  <a:pt x="337513" y="26846"/>
                  <a:pt x="255181" y="11877"/>
                </a:cubicBezTo>
                <a:cubicBezTo>
                  <a:pt x="237401" y="8644"/>
                  <a:pt x="220074" y="1997"/>
                  <a:pt x="202018" y="1245"/>
                </a:cubicBezTo>
                <a:cubicBezTo>
                  <a:pt x="134737" y="-1558"/>
                  <a:pt x="67339" y="1245"/>
                  <a:pt x="0" y="1245"/>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Freeform 14"/>
          <p:cNvSpPr/>
          <p:nvPr/>
        </p:nvSpPr>
        <p:spPr>
          <a:xfrm rot="17963496" flipV="1">
            <a:off x="7351620" y="2163795"/>
            <a:ext cx="813071" cy="75459"/>
          </a:xfrm>
          <a:custGeom>
            <a:avLst/>
            <a:gdLst>
              <a:gd name="connsiteX0" fmla="*/ 499730 w 499730"/>
              <a:gd name="connsiteY0" fmla="*/ 33142 h 33142"/>
              <a:gd name="connsiteX1" fmla="*/ 446567 w 499730"/>
              <a:gd name="connsiteY1" fmla="*/ 1245 h 33142"/>
              <a:gd name="connsiteX2" fmla="*/ 382772 w 499730"/>
              <a:gd name="connsiteY2" fmla="*/ 22510 h 33142"/>
              <a:gd name="connsiteX3" fmla="*/ 350874 w 499730"/>
              <a:gd name="connsiteY3" fmla="*/ 33142 h 33142"/>
              <a:gd name="connsiteX4" fmla="*/ 255181 w 499730"/>
              <a:gd name="connsiteY4" fmla="*/ 11877 h 33142"/>
              <a:gd name="connsiteX5" fmla="*/ 202018 w 499730"/>
              <a:gd name="connsiteY5" fmla="*/ 1245 h 33142"/>
              <a:gd name="connsiteX6" fmla="*/ 0 w 499730"/>
              <a:gd name="connsiteY6" fmla="*/ 1245 h 3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730" h="33142">
                <a:moveTo>
                  <a:pt x="499730" y="33142"/>
                </a:moveTo>
                <a:cubicBezTo>
                  <a:pt x="482009" y="22510"/>
                  <a:pt x="467148" y="3116"/>
                  <a:pt x="446567" y="1245"/>
                </a:cubicBezTo>
                <a:cubicBezTo>
                  <a:pt x="424244" y="-784"/>
                  <a:pt x="404037" y="15422"/>
                  <a:pt x="382772" y="22510"/>
                </a:cubicBezTo>
                <a:lnTo>
                  <a:pt x="350874" y="33142"/>
                </a:lnTo>
                <a:cubicBezTo>
                  <a:pt x="294634" y="14397"/>
                  <a:pt x="337513" y="26846"/>
                  <a:pt x="255181" y="11877"/>
                </a:cubicBezTo>
                <a:cubicBezTo>
                  <a:pt x="237401" y="8644"/>
                  <a:pt x="220074" y="1997"/>
                  <a:pt x="202018" y="1245"/>
                </a:cubicBezTo>
                <a:cubicBezTo>
                  <a:pt x="134737" y="-1558"/>
                  <a:pt x="67339" y="1245"/>
                  <a:pt x="0" y="1245"/>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18444"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7837488" y="4283075"/>
            <a:ext cx="352425" cy="593725"/>
          </a:xfrm>
          <a:prstGeom prst="rect">
            <a:avLst/>
          </a:prstGeom>
          <a:noFill/>
          <a:ln w="9525">
            <a:noFill/>
            <a:miter lim="800000"/>
            <a:headEnd/>
            <a:tailEnd/>
          </a:ln>
        </p:spPr>
      </p:pic>
      <p:pic>
        <p:nvPicPr>
          <p:cNvPr id="18445"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8574088" y="2368550"/>
            <a:ext cx="350837" cy="592138"/>
          </a:xfrm>
          <a:prstGeom prst="rect">
            <a:avLst/>
          </a:prstGeom>
          <a:noFill/>
          <a:ln w="9525">
            <a:noFill/>
            <a:miter lim="800000"/>
            <a:headEnd/>
            <a:tailEnd/>
          </a:ln>
        </p:spPr>
      </p:pic>
      <p:pic>
        <p:nvPicPr>
          <p:cNvPr id="18446"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6400800" y="2049463"/>
            <a:ext cx="350838" cy="592137"/>
          </a:xfrm>
          <a:prstGeom prst="rect">
            <a:avLst/>
          </a:prstGeom>
          <a:noFill/>
          <a:ln w="9525">
            <a:noFill/>
            <a:miter lim="800000"/>
            <a:headEnd/>
            <a:tailEnd/>
          </a:ln>
        </p:spPr>
      </p:pic>
      <p:pic>
        <p:nvPicPr>
          <p:cNvPr id="18447" name="Picture 5" descr="C:\Users\lg47\AppData\Local\Microsoft\Windows\Temporary Internet Files\Content.IE5\ROD06SQC\MC900349993[1].wmf"/>
          <p:cNvPicPr>
            <a:picLocks noChangeAspect="1" noChangeArrowheads="1"/>
          </p:cNvPicPr>
          <p:nvPr/>
        </p:nvPicPr>
        <p:blipFill>
          <a:blip r:embed="rId4" cstate="print"/>
          <a:srcRect/>
          <a:stretch>
            <a:fillRect/>
          </a:stretch>
        </p:blipFill>
        <p:spPr bwMode="auto">
          <a:xfrm>
            <a:off x="6248400" y="3713163"/>
            <a:ext cx="352425" cy="593725"/>
          </a:xfrm>
          <a:prstGeom prst="rect">
            <a:avLst/>
          </a:prstGeom>
          <a:noFill/>
          <a:ln w="9525">
            <a:noFill/>
            <a:miter lim="800000"/>
            <a:headEnd/>
            <a:tailEnd/>
          </a:ln>
        </p:spPr>
      </p:pic>
      <p:pic>
        <p:nvPicPr>
          <p:cNvPr id="18448" name="Picture 10"/>
          <p:cNvPicPr>
            <a:picLocks noChangeAspect="1" noChangeArrowheads="1"/>
          </p:cNvPicPr>
          <p:nvPr/>
        </p:nvPicPr>
        <p:blipFill>
          <a:blip r:embed="rId7" cstate="print"/>
          <a:srcRect/>
          <a:stretch>
            <a:fillRect/>
          </a:stretch>
        </p:blipFill>
        <p:spPr bwMode="auto">
          <a:xfrm>
            <a:off x="8329613" y="4144963"/>
            <a:ext cx="420687" cy="609600"/>
          </a:xfrm>
          <a:prstGeom prst="rect">
            <a:avLst/>
          </a:prstGeom>
          <a:noFill/>
          <a:ln w="9525">
            <a:noFill/>
            <a:miter lim="800000"/>
            <a:headEnd/>
            <a:tailEnd/>
          </a:ln>
        </p:spPr>
      </p:pic>
      <p:sp>
        <p:nvSpPr>
          <p:cNvPr id="21" name="Rounded Rectangle 20"/>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22" name="Rounded Rectangle 21"/>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23" name="Rounded Rectangle 22"/>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24" name="Rounded Rectangle 23"/>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8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8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48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kumimoji="1" lang="en-GB" smtClean="0"/>
              <a:t>Cellular Geometries</a:t>
            </a:r>
          </a:p>
        </p:txBody>
      </p:sp>
      <p:grpSp>
        <p:nvGrpSpPr>
          <p:cNvPr id="19459" name="Group 20480"/>
          <p:cNvGrpSpPr>
            <a:grpSpLocks/>
          </p:cNvGrpSpPr>
          <p:nvPr/>
        </p:nvGrpSpPr>
        <p:grpSpPr bwMode="auto">
          <a:xfrm>
            <a:off x="920750" y="1657350"/>
            <a:ext cx="1746250" cy="1746250"/>
            <a:chOff x="920592" y="1453992"/>
            <a:chExt cx="1746408" cy="1746408"/>
          </a:xfrm>
        </p:grpSpPr>
        <p:grpSp>
          <p:nvGrpSpPr>
            <p:cNvPr id="19524" name="Group 7"/>
            <p:cNvGrpSpPr>
              <a:grpSpLocks/>
            </p:cNvGrpSpPr>
            <p:nvPr/>
          </p:nvGrpSpPr>
          <p:grpSpPr bwMode="auto">
            <a:xfrm>
              <a:off x="920592" y="1453992"/>
              <a:ext cx="1746408" cy="1746408"/>
              <a:chOff x="920592" y="1453992"/>
              <a:chExt cx="1746408" cy="1746408"/>
            </a:xfrm>
          </p:grpSpPr>
          <p:sp>
            <p:nvSpPr>
              <p:cNvPr id="5" name="Rectangle 4"/>
              <p:cNvSpPr/>
              <p:nvPr/>
            </p:nvSpPr>
            <p:spPr>
              <a:xfrm>
                <a:off x="920592" y="1453992"/>
                <a:ext cx="582666" cy="582666"/>
              </a:xfrm>
              <a:prstGeom prst="rect">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Rectangle 14"/>
              <p:cNvSpPr/>
              <p:nvPr/>
            </p:nvSpPr>
            <p:spPr>
              <a:xfrm>
                <a:off x="920592" y="2036658"/>
                <a:ext cx="582666" cy="581078"/>
              </a:xfrm>
              <a:prstGeom prst="rect">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Rectangle 15"/>
              <p:cNvSpPr/>
              <p:nvPr/>
            </p:nvSpPr>
            <p:spPr>
              <a:xfrm>
                <a:off x="920592" y="2617735"/>
                <a:ext cx="582666" cy="582665"/>
              </a:xfrm>
              <a:prstGeom prst="rect">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Rectangle 16"/>
              <p:cNvSpPr/>
              <p:nvPr/>
            </p:nvSpPr>
            <p:spPr>
              <a:xfrm>
                <a:off x="1503258" y="1453992"/>
                <a:ext cx="581078" cy="582666"/>
              </a:xfrm>
              <a:prstGeom prst="rect">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Rectangle 17"/>
              <p:cNvSpPr/>
              <p:nvPr/>
            </p:nvSpPr>
            <p:spPr>
              <a:xfrm>
                <a:off x="1503258" y="2036658"/>
                <a:ext cx="581078" cy="581078"/>
              </a:xfrm>
              <a:prstGeom prst="rect">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Rectangle 18"/>
              <p:cNvSpPr/>
              <p:nvPr/>
            </p:nvSpPr>
            <p:spPr>
              <a:xfrm>
                <a:off x="1503258" y="2617735"/>
                <a:ext cx="581078" cy="582665"/>
              </a:xfrm>
              <a:prstGeom prst="rect">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Rectangle 19"/>
              <p:cNvSpPr/>
              <p:nvPr/>
            </p:nvSpPr>
            <p:spPr>
              <a:xfrm>
                <a:off x="2084335" y="1453992"/>
                <a:ext cx="582665" cy="582666"/>
              </a:xfrm>
              <a:prstGeom prst="rect">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Rectangle 20"/>
              <p:cNvSpPr/>
              <p:nvPr/>
            </p:nvSpPr>
            <p:spPr>
              <a:xfrm>
                <a:off x="2084335" y="2036658"/>
                <a:ext cx="582665" cy="581078"/>
              </a:xfrm>
              <a:prstGeom prst="rect">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Rectangle 21"/>
              <p:cNvSpPr/>
              <p:nvPr/>
            </p:nvSpPr>
            <p:spPr>
              <a:xfrm>
                <a:off x="2084335" y="2617735"/>
                <a:ext cx="582665" cy="582665"/>
              </a:xfrm>
              <a:prstGeom prst="rect">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20480" name="Oval 20479"/>
            <p:cNvSpPr/>
            <p:nvPr/>
          </p:nvSpPr>
          <p:spPr>
            <a:xfrm>
              <a:off x="1188904" y="1741356"/>
              <a:ext cx="46041" cy="46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9" name="Oval 38"/>
            <p:cNvSpPr/>
            <p:nvPr/>
          </p:nvSpPr>
          <p:spPr>
            <a:xfrm>
              <a:off x="1760456" y="1741356"/>
              <a:ext cx="46041" cy="46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1" name="Oval 40"/>
            <p:cNvSpPr/>
            <p:nvPr/>
          </p:nvSpPr>
          <p:spPr>
            <a:xfrm>
              <a:off x="2351059" y="1741356"/>
              <a:ext cx="46041" cy="46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3" name="Oval 42"/>
            <p:cNvSpPr/>
            <p:nvPr/>
          </p:nvSpPr>
          <p:spPr>
            <a:xfrm>
              <a:off x="1198430" y="2306557"/>
              <a:ext cx="44454" cy="46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5" name="Oval 44"/>
            <p:cNvSpPr/>
            <p:nvPr/>
          </p:nvSpPr>
          <p:spPr>
            <a:xfrm>
              <a:off x="2349471" y="2308144"/>
              <a:ext cx="46042" cy="460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6" name="Oval 45"/>
            <p:cNvSpPr/>
            <p:nvPr/>
          </p:nvSpPr>
          <p:spPr>
            <a:xfrm>
              <a:off x="1198430" y="2870170"/>
              <a:ext cx="44454" cy="460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8" name="Oval 47"/>
            <p:cNvSpPr/>
            <p:nvPr/>
          </p:nvSpPr>
          <p:spPr>
            <a:xfrm>
              <a:off x="2360585" y="2871758"/>
              <a:ext cx="46041" cy="444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9" name="Oval 48"/>
            <p:cNvSpPr/>
            <p:nvPr/>
          </p:nvSpPr>
          <p:spPr>
            <a:xfrm>
              <a:off x="1762043" y="2306557"/>
              <a:ext cx="46042" cy="444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0" name="Oval 49"/>
            <p:cNvSpPr/>
            <p:nvPr/>
          </p:nvSpPr>
          <p:spPr>
            <a:xfrm>
              <a:off x="1773157" y="2881284"/>
              <a:ext cx="44454" cy="46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grpSp>
        <p:nvGrpSpPr>
          <p:cNvPr id="8" name="Group 20484"/>
          <p:cNvGrpSpPr>
            <a:grpSpLocks/>
          </p:cNvGrpSpPr>
          <p:nvPr/>
        </p:nvGrpSpPr>
        <p:grpSpPr bwMode="auto">
          <a:xfrm>
            <a:off x="3503613" y="1600200"/>
            <a:ext cx="1754187" cy="1817688"/>
            <a:chOff x="3624427" y="1355108"/>
            <a:chExt cx="1754373" cy="1818167"/>
          </a:xfrm>
        </p:grpSpPr>
        <p:grpSp>
          <p:nvGrpSpPr>
            <p:cNvPr id="19509" name="Group 2"/>
            <p:cNvGrpSpPr>
              <a:grpSpLocks/>
            </p:cNvGrpSpPr>
            <p:nvPr/>
          </p:nvGrpSpPr>
          <p:grpSpPr bwMode="auto">
            <a:xfrm rot="-434512">
              <a:off x="3624427" y="1355108"/>
              <a:ext cx="1754373" cy="1818167"/>
              <a:chOff x="2892050" y="2427767"/>
              <a:chExt cx="1754373" cy="1818167"/>
            </a:xfrm>
          </p:grpSpPr>
          <p:sp>
            <p:nvSpPr>
              <p:cNvPr id="2" name="Oval 1"/>
              <p:cNvSpPr/>
              <p:nvPr/>
            </p:nvSpPr>
            <p:spPr>
              <a:xfrm>
                <a:off x="2963092" y="2663326"/>
                <a:ext cx="609665" cy="609761"/>
              </a:xfrm>
              <a:prstGeom prst="ellipse">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3457242" y="3019055"/>
                <a:ext cx="609665" cy="609761"/>
              </a:xfrm>
              <a:prstGeom prst="ellipse">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3530545" y="2416909"/>
                <a:ext cx="609665" cy="609761"/>
              </a:xfrm>
              <a:prstGeom prst="ellipse">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032171" y="2776788"/>
                <a:ext cx="609665" cy="609761"/>
              </a:xfrm>
              <a:prstGeom prst="ellipse">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2891638" y="3276907"/>
                <a:ext cx="609665" cy="608172"/>
              </a:xfrm>
              <a:prstGeom prst="ellipse">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386289" y="3627903"/>
                <a:ext cx="609665" cy="609761"/>
              </a:xfrm>
              <a:prstGeom prst="ellipse">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957694" y="3375584"/>
                <a:ext cx="609665" cy="609761"/>
              </a:xfrm>
              <a:prstGeom prst="ellipse">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51" name="Oval 50"/>
            <p:cNvSpPr/>
            <p:nvPr/>
          </p:nvSpPr>
          <p:spPr>
            <a:xfrm>
              <a:off x="5016812" y="1936286"/>
              <a:ext cx="46043" cy="46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2" name="Oval 51"/>
            <p:cNvSpPr/>
            <p:nvPr/>
          </p:nvSpPr>
          <p:spPr>
            <a:xfrm>
              <a:off x="3937197" y="1939462"/>
              <a:ext cx="46043" cy="46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3" name="Oval 52"/>
            <p:cNvSpPr/>
            <p:nvPr/>
          </p:nvSpPr>
          <p:spPr>
            <a:xfrm>
              <a:off x="4470654" y="2237991"/>
              <a:ext cx="46043" cy="46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4" name="Oval 53"/>
            <p:cNvSpPr/>
            <p:nvPr/>
          </p:nvSpPr>
          <p:spPr>
            <a:xfrm>
              <a:off x="3948311" y="2555574"/>
              <a:ext cx="46042" cy="46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5" name="Oval 54"/>
            <p:cNvSpPr/>
            <p:nvPr/>
          </p:nvSpPr>
          <p:spPr>
            <a:xfrm>
              <a:off x="4473829" y="1629818"/>
              <a:ext cx="46043" cy="46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6" name="Oval 55"/>
            <p:cNvSpPr/>
            <p:nvPr/>
          </p:nvSpPr>
          <p:spPr>
            <a:xfrm>
              <a:off x="4473829" y="2842988"/>
              <a:ext cx="46043" cy="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7" name="Oval 56"/>
            <p:cNvSpPr/>
            <p:nvPr/>
          </p:nvSpPr>
          <p:spPr>
            <a:xfrm>
              <a:off x="5016812" y="2523816"/>
              <a:ext cx="46043" cy="46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grpSp>
        <p:nvGrpSpPr>
          <p:cNvPr id="23" name="Group 20485"/>
          <p:cNvGrpSpPr>
            <a:grpSpLocks/>
          </p:cNvGrpSpPr>
          <p:nvPr/>
        </p:nvGrpSpPr>
        <p:grpSpPr bwMode="auto">
          <a:xfrm>
            <a:off x="6051550" y="1638300"/>
            <a:ext cx="1773238" cy="1779588"/>
            <a:chOff x="6051699" y="1434830"/>
            <a:chExt cx="1773862" cy="1780509"/>
          </a:xfrm>
        </p:grpSpPr>
        <p:grpSp>
          <p:nvGrpSpPr>
            <p:cNvPr id="19494" name="Group 13"/>
            <p:cNvGrpSpPr>
              <a:grpSpLocks/>
            </p:cNvGrpSpPr>
            <p:nvPr/>
          </p:nvGrpSpPr>
          <p:grpSpPr bwMode="auto">
            <a:xfrm>
              <a:off x="6051699" y="1434830"/>
              <a:ext cx="1773862" cy="1780509"/>
              <a:chOff x="6051699" y="1434830"/>
              <a:chExt cx="1773862" cy="1780509"/>
            </a:xfrm>
          </p:grpSpPr>
          <p:sp>
            <p:nvSpPr>
              <p:cNvPr id="13" name="Hexagon 12"/>
              <p:cNvSpPr/>
              <p:nvPr/>
            </p:nvSpPr>
            <p:spPr>
              <a:xfrm>
                <a:off x="6596404" y="1434830"/>
                <a:ext cx="684453"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Hexagon 24"/>
              <p:cNvSpPr/>
              <p:nvPr/>
            </p:nvSpPr>
            <p:spPr>
              <a:xfrm>
                <a:off x="6051699" y="1735023"/>
                <a:ext cx="686041"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Hexagon 25"/>
              <p:cNvSpPr/>
              <p:nvPr/>
            </p:nvSpPr>
            <p:spPr>
              <a:xfrm>
                <a:off x="7139520" y="1739788"/>
                <a:ext cx="686041" cy="592444"/>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Hexagon 26"/>
              <p:cNvSpPr/>
              <p:nvPr/>
            </p:nvSpPr>
            <p:spPr>
              <a:xfrm>
                <a:off x="6596404" y="2032039"/>
                <a:ext cx="684453"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Hexagon 27"/>
              <p:cNvSpPr/>
              <p:nvPr/>
            </p:nvSpPr>
            <p:spPr>
              <a:xfrm>
                <a:off x="7139520" y="2329056"/>
                <a:ext cx="686041"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Hexagon 28"/>
              <p:cNvSpPr/>
              <p:nvPr/>
            </p:nvSpPr>
            <p:spPr>
              <a:xfrm>
                <a:off x="6597991" y="2624483"/>
                <a:ext cx="686041"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Hexagon 30"/>
              <p:cNvSpPr/>
              <p:nvPr/>
            </p:nvSpPr>
            <p:spPr>
              <a:xfrm>
                <a:off x="6051699" y="2329056"/>
                <a:ext cx="686041"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59" name="Oval 58"/>
            <p:cNvSpPr/>
            <p:nvPr/>
          </p:nvSpPr>
          <p:spPr>
            <a:xfrm>
              <a:off x="6910839" y="1719140"/>
              <a:ext cx="46053" cy="4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1" name="Oval 60"/>
            <p:cNvSpPr/>
            <p:nvPr/>
          </p:nvSpPr>
          <p:spPr>
            <a:xfrm>
              <a:off x="6375663" y="2589540"/>
              <a:ext cx="46054" cy="4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2" name="Oval 61"/>
            <p:cNvSpPr/>
            <p:nvPr/>
          </p:nvSpPr>
          <p:spPr>
            <a:xfrm>
              <a:off x="6912427" y="2316349"/>
              <a:ext cx="46054" cy="4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4" name="Oval 63"/>
            <p:cNvSpPr/>
            <p:nvPr/>
          </p:nvSpPr>
          <p:spPr>
            <a:xfrm>
              <a:off x="6923544" y="2892909"/>
              <a:ext cx="46053" cy="44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5" name="Oval 64"/>
            <p:cNvSpPr/>
            <p:nvPr/>
          </p:nvSpPr>
          <p:spPr>
            <a:xfrm>
              <a:off x="6375663" y="2011391"/>
              <a:ext cx="46054" cy="4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7" name="Oval 66"/>
            <p:cNvSpPr/>
            <p:nvPr/>
          </p:nvSpPr>
          <p:spPr>
            <a:xfrm>
              <a:off x="7457131" y="2001861"/>
              <a:ext cx="46053" cy="4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8" name="Oval 67"/>
            <p:cNvSpPr/>
            <p:nvPr/>
          </p:nvSpPr>
          <p:spPr>
            <a:xfrm>
              <a:off x="7458719" y="2600658"/>
              <a:ext cx="46054" cy="44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cxnSp>
        <p:nvCxnSpPr>
          <p:cNvPr id="24" name="Straight Arrow Connector 23"/>
          <p:cNvCxnSpPr/>
          <p:nvPr/>
        </p:nvCxnSpPr>
        <p:spPr>
          <a:xfrm flipH="1" flipV="1">
            <a:off x="1219200" y="1985963"/>
            <a:ext cx="541338" cy="50482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1785938" y="1978025"/>
            <a:ext cx="0" cy="5334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489" name="TextBox 20488"/>
          <p:cNvSpPr txBox="1">
            <a:spLocks noChangeArrowheads="1"/>
          </p:cNvSpPr>
          <p:nvPr/>
        </p:nvSpPr>
        <p:spPr bwMode="auto">
          <a:xfrm>
            <a:off x="1730375" y="2185988"/>
            <a:ext cx="304800" cy="338137"/>
          </a:xfrm>
          <a:prstGeom prst="rect">
            <a:avLst/>
          </a:prstGeom>
          <a:noFill/>
          <a:ln w="9525">
            <a:noFill/>
            <a:miter lim="800000"/>
            <a:headEnd/>
            <a:tailEnd/>
          </a:ln>
        </p:spPr>
        <p:txBody>
          <a:bodyPr>
            <a:spAutoFit/>
          </a:bodyPr>
          <a:lstStyle/>
          <a:p>
            <a:r>
              <a:rPr lang="en-GB" sz="1600">
                <a:solidFill>
                  <a:srgbClr val="FF0000"/>
                </a:solidFill>
              </a:rPr>
              <a:t>1</a:t>
            </a:r>
          </a:p>
        </p:txBody>
      </p:sp>
      <p:sp>
        <p:nvSpPr>
          <p:cNvPr id="81" name="TextBox 80"/>
          <p:cNvSpPr txBox="1">
            <a:spLocks noChangeArrowheads="1"/>
          </p:cNvSpPr>
          <p:nvPr/>
        </p:nvSpPr>
        <p:spPr bwMode="auto">
          <a:xfrm>
            <a:off x="1066800" y="2154238"/>
            <a:ext cx="582613" cy="338137"/>
          </a:xfrm>
          <a:prstGeom prst="rect">
            <a:avLst/>
          </a:prstGeom>
          <a:noFill/>
          <a:ln w="9525">
            <a:noFill/>
            <a:miter lim="800000"/>
            <a:headEnd/>
            <a:tailEnd/>
          </a:ln>
        </p:spPr>
        <p:txBody>
          <a:bodyPr>
            <a:spAutoFit/>
          </a:bodyPr>
          <a:lstStyle/>
          <a:p>
            <a:r>
              <a:rPr lang="en-GB" sz="1600">
                <a:solidFill>
                  <a:srgbClr val="FF0000"/>
                </a:solidFill>
              </a:rPr>
              <a:t>1.4</a:t>
            </a:r>
          </a:p>
        </p:txBody>
      </p:sp>
      <p:sp>
        <p:nvSpPr>
          <p:cNvPr id="20490" name="TextBox 20489"/>
          <p:cNvSpPr txBox="1"/>
          <p:nvPr/>
        </p:nvSpPr>
        <p:spPr>
          <a:xfrm>
            <a:off x="685800" y="3509963"/>
            <a:ext cx="2209800" cy="2586037"/>
          </a:xfrm>
          <a:prstGeom prst="rect">
            <a:avLst/>
          </a:prstGeom>
          <a:noFill/>
        </p:spPr>
        <p:txBody>
          <a:bodyPr>
            <a:spAutoFit/>
          </a:bodyPr>
          <a:lstStyle/>
          <a:p>
            <a:pPr>
              <a:defRPr/>
            </a:pPr>
            <a:r>
              <a:rPr lang="en-GB" dirty="0">
                <a:latin typeface="+mj-lt"/>
              </a:rPr>
              <a:t>All area is covered nicely, </a:t>
            </a:r>
          </a:p>
          <a:p>
            <a:pPr>
              <a:defRPr/>
            </a:pPr>
            <a:endParaRPr lang="en-GB" dirty="0">
              <a:latin typeface="+mj-lt"/>
            </a:endParaRPr>
          </a:p>
          <a:p>
            <a:pPr>
              <a:defRPr/>
            </a:pPr>
            <a:r>
              <a:rPr lang="en-GB" dirty="0">
                <a:latin typeface="+mj-lt"/>
              </a:rPr>
              <a:t>BUT</a:t>
            </a:r>
          </a:p>
          <a:p>
            <a:pPr>
              <a:defRPr/>
            </a:pPr>
            <a:endParaRPr lang="en-GB" dirty="0">
              <a:latin typeface="+mj-lt"/>
            </a:endParaRPr>
          </a:p>
          <a:p>
            <a:pPr>
              <a:defRPr/>
            </a:pPr>
            <a:r>
              <a:rPr lang="en-GB" dirty="0">
                <a:latin typeface="+mj-lt"/>
              </a:rPr>
              <a:t>antennas (at the centres of the squares) are not equidistant</a:t>
            </a:r>
          </a:p>
        </p:txBody>
      </p:sp>
      <p:cxnSp>
        <p:nvCxnSpPr>
          <p:cNvPr id="84" name="Straight Arrow Connector 83"/>
          <p:cNvCxnSpPr/>
          <p:nvPr/>
        </p:nvCxnSpPr>
        <p:spPr>
          <a:xfrm flipV="1">
            <a:off x="4365625" y="1922463"/>
            <a:ext cx="0" cy="5334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a:spLocks noChangeArrowheads="1"/>
          </p:cNvSpPr>
          <p:nvPr/>
        </p:nvSpPr>
        <p:spPr bwMode="auto">
          <a:xfrm>
            <a:off x="4310063" y="2130425"/>
            <a:ext cx="304800" cy="338138"/>
          </a:xfrm>
          <a:prstGeom prst="rect">
            <a:avLst/>
          </a:prstGeom>
          <a:noFill/>
          <a:ln w="9525">
            <a:noFill/>
            <a:miter lim="800000"/>
            <a:headEnd/>
            <a:tailEnd/>
          </a:ln>
        </p:spPr>
        <p:txBody>
          <a:bodyPr>
            <a:spAutoFit/>
          </a:bodyPr>
          <a:lstStyle/>
          <a:p>
            <a:r>
              <a:rPr lang="en-GB" sz="1600">
                <a:solidFill>
                  <a:srgbClr val="FF0000"/>
                </a:solidFill>
              </a:rPr>
              <a:t>1</a:t>
            </a:r>
          </a:p>
        </p:txBody>
      </p:sp>
      <p:cxnSp>
        <p:nvCxnSpPr>
          <p:cNvPr id="86" name="Straight Arrow Connector 85"/>
          <p:cNvCxnSpPr>
            <a:stCxn id="53" idx="1"/>
          </p:cNvCxnSpPr>
          <p:nvPr/>
        </p:nvCxnSpPr>
        <p:spPr>
          <a:xfrm flipH="1" flipV="1">
            <a:off x="3849688" y="2189163"/>
            <a:ext cx="508000" cy="30162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a:spLocks noChangeArrowheads="1"/>
          </p:cNvSpPr>
          <p:nvPr/>
        </p:nvSpPr>
        <p:spPr bwMode="auto">
          <a:xfrm>
            <a:off x="3890963" y="2024063"/>
            <a:ext cx="304800" cy="338137"/>
          </a:xfrm>
          <a:prstGeom prst="rect">
            <a:avLst/>
          </a:prstGeom>
          <a:noFill/>
          <a:ln w="9525">
            <a:noFill/>
            <a:miter lim="800000"/>
            <a:headEnd/>
            <a:tailEnd/>
          </a:ln>
        </p:spPr>
        <p:txBody>
          <a:bodyPr>
            <a:spAutoFit/>
          </a:bodyPr>
          <a:lstStyle/>
          <a:p>
            <a:r>
              <a:rPr lang="en-GB" sz="1600">
                <a:solidFill>
                  <a:srgbClr val="FF0000"/>
                </a:solidFill>
              </a:rPr>
              <a:t>1</a:t>
            </a:r>
          </a:p>
        </p:txBody>
      </p:sp>
      <p:sp>
        <p:nvSpPr>
          <p:cNvPr id="89" name="TextBox 88"/>
          <p:cNvSpPr txBox="1"/>
          <p:nvPr/>
        </p:nvSpPr>
        <p:spPr>
          <a:xfrm>
            <a:off x="3471863" y="3509963"/>
            <a:ext cx="2209800" cy="2032000"/>
          </a:xfrm>
          <a:prstGeom prst="rect">
            <a:avLst/>
          </a:prstGeom>
          <a:noFill/>
        </p:spPr>
        <p:txBody>
          <a:bodyPr>
            <a:spAutoFit/>
          </a:bodyPr>
          <a:lstStyle/>
          <a:p>
            <a:pPr>
              <a:defRPr/>
            </a:pPr>
            <a:r>
              <a:rPr lang="en-GB" dirty="0">
                <a:latin typeface="+mj-lt"/>
              </a:rPr>
              <a:t>Equidistant</a:t>
            </a:r>
          </a:p>
          <a:p>
            <a:pPr>
              <a:defRPr/>
            </a:pPr>
            <a:endParaRPr lang="en-GB" dirty="0">
              <a:latin typeface="+mj-lt"/>
            </a:endParaRPr>
          </a:p>
          <a:p>
            <a:pPr>
              <a:defRPr/>
            </a:pPr>
            <a:r>
              <a:rPr lang="en-GB" dirty="0">
                <a:latin typeface="+mj-lt"/>
              </a:rPr>
              <a:t>BUT</a:t>
            </a:r>
          </a:p>
          <a:p>
            <a:pPr>
              <a:defRPr/>
            </a:pPr>
            <a:endParaRPr lang="en-GB" dirty="0">
              <a:latin typeface="+mj-lt"/>
            </a:endParaRPr>
          </a:p>
          <a:p>
            <a:pPr>
              <a:defRPr/>
            </a:pPr>
            <a:r>
              <a:rPr lang="en-GB" dirty="0">
                <a:latin typeface="+mj-lt"/>
              </a:rPr>
              <a:t>There are gaps (or overlaps) between the circles</a:t>
            </a:r>
          </a:p>
        </p:txBody>
      </p:sp>
      <p:sp>
        <p:nvSpPr>
          <p:cNvPr id="99" name="Oval 98"/>
          <p:cNvSpPr/>
          <p:nvPr/>
        </p:nvSpPr>
        <p:spPr>
          <a:xfrm rot="21165488">
            <a:off x="4562475" y="5561013"/>
            <a:ext cx="369888" cy="36830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0" name="Oval 99"/>
          <p:cNvSpPr/>
          <p:nvPr/>
        </p:nvSpPr>
        <p:spPr>
          <a:xfrm rot="21165488">
            <a:off x="4784725" y="5684838"/>
            <a:ext cx="369888" cy="36830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1" name="Oval 100"/>
          <p:cNvSpPr/>
          <p:nvPr/>
        </p:nvSpPr>
        <p:spPr>
          <a:xfrm rot="21165488">
            <a:off x="4783138" y="5432425"/>
            <a:ext cx="368300" cy="36830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2" name="Oval 101"/>
          <p:cNvSpPr/>
          <p:nvPr/>
        </p:nvSpPr>
        <p:spPr>
          <a:xfrm rot="21165488">
            <a:off x="5010150" y="5554663"/>
            <a:ext cx="369888" cy="36830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3" name="Oval 102"/>
          <p:cNvSpPr/>
          <p:nvPr/>
        </p:nvSpPr>
        <p:spPr>
          <a:xfrm rot="21165488">
            <a:off x="4562475" y="5818188"/>
            <a:ext cx="368300" cy="36830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4" name="Oval 103"/>
          <p:cNvSpPr/>
          <p:nvPr/>
        </p:nvSpPr>
        <p:spPr>
          <a:xfrm rot="21165488">
            <a:off x="4787900" y="5940425"/>
            <a:ext cx="368300" cy="369888"/>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5" name="Oval 104"/>
          <p:cNvSpPr/>
          <p:nvPr/>
        </p:nvSpPr>
        <p:spPr>
          <a:xfrm rot="21165488">
            <a:off x="5011738" y="5807075"/>
            <a:ext cx="368300" cy="36830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2" name="Oval 91"/>
          <p:cNvSpPr/>
          <p:nvPr/>
        </p:nvSpPr>
        <p:spPr>
          <a:xfrm>
            <a:off x="5175250" y="5737225"/>
            <a:ext cx="19050" cy="1905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3" name="Oval 92"/>
          <p:cNvSpPr/>
          <p:nvPr/>
        </p:nvSpPr>
        <p:spPr>
          <a:xfrm>
            <a:off x="4724400" y="5738813"/>
            <a:ext cx="19050" cy="1905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4" name="Oval 93"/>
          <p:cNvSpPr/>
          <p:nvPr/>
        </p:nvSpPr>
        <p:spPr>
          <a:xfrm>
            <a:off x="4948238" y="5864225"/>
            <a:ext cx="19050" cy="1905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5" name="Oval 94"/>
          <p:cNvSpPr/>
          <p:nvPr/>
        </p:nvSpPr>
        <p:spPr>
          <a:xfrm>
            <a:off x="4729163" y="5995988"/>
            <a:ext cx="19050" cy="1905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6" name="Oval 95"/>
          <p:cNvSpPr/>
          <p:nvPr/>
        </p:nvSpPr>
        <p:spPr>
          <a:xfrm>
            <a:off x="4948238" y="5610225"/>
            <a:ext cx="19050" cy="1905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7" name="Oval 96"/>
          <p:cNvSpPr/>
          <p:nvPr/>
        </p:nvSpPr>
        <p:spPr>
          <a:xfrm>
            <a:off x="4948238" y="6116638"/>
            <a:ext cx="19050" cy="1905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8" name="Oval 97"/>
          <p:cNvSpPr/>
          <p:nvPr/>
        </p:nvSpPr>
        <p:spPr>
          <a:xfrm>
            <a:off x="5175250" y="5983288"/>
            <a:ext cx="19050" cy="19050"/>
          </a:xfrm>
          <a:prstGeom prst="ellipse">
            <a:avLst/>
          </a:prstGeom>
          <a:solidFill>
            <a:srgbClr val="B7DCFB">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6" name="TextBox 105"/>
          <p:cNvSpPr txBox="1"/>
          <p:nvPr/>
        </p:nvSpPr>
        <p:spPr>
          <a:xfrm>
            <a:off x="6176963" y="3876675"/>
            <a:ext cx="2209800" cy="1016000"/>
          </a:xfrm>
          <a:prstGeom prst="rect">
            <a:avLst/>
          </a:prstGeom>
          <a:noFill/>
        </p:spPr>
        <p:txBody>
          <a:bodyPr>
            <a:spAutoFit/>
          </a:bodyPr>
          <a:lstStyle/>
          <a:p>
            <a:pPr>
              <a:defRPr/>
            </a:pPr>
            <a:r>
              <a:rPr lang="en-GB" sz="2000" dirty="0">
                <a:latin typeface="+mj-lt"/>
              </a:rPr>
              <a:t>Equidistant</a:t>
            </a:r>
          </a:p>
          <a:p>
            <a:pPr>
              <a:defRPr/>
            </a:pPr>
            <a:endParaRPr lang="en-GB" sz="2000" dirty="0">
              <a:latin typeface="+mj-lt"/>
            </a:endParaRPr>
          </a:p>
          <a:p>
            <a:pPr>
              <a:defRPr/>
            </a:pPr>
            <a:r>
              <a:rPr lang="en-GB" sz="2000" dirty="0">
                <a:latin typeface="+mj-lt"/>
              </a:rPr>
              <a:t>No gaps</a:t>
            </a:r>
          </a:p>
        </p:txBody>
      </p:sp>
      <p:cxnSp>
        <p:nvCxnSpPr>
          <p:cNvPr id="108" name="Straight Arrow Connector 107"/>
          <p:cNvCxnSpPr/>
          <p:nvPr/>
        </p:nvCxnSpPr>
        <p:spPr>
          <a:xfrm flipV="1">
            <a:off x="6916738" y="1957388"/>
            <a:ext cx="0" cy="5334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a:spLocks noChangeArrowheads="1"/>
          </p:cNvSpPr>
          <p:nvPr/>
        </p:nvSpPr>
        <p:spPr bwMode="auto">
          <a:xfrm>
            <a:off x="6861175" y="2165350"/>
            <a:ext cx="304800" cy="338138"/>
          </a:xfrm>
          <a:prstGeom prst="rect">
            <a:avLst/>
          </a:prstGeom>
          <a:noFill/>
          <a:ln w="9525">
            <a:noFill/>
            <a:miter lim="800000"/>
            <a:headEnd/>
            <a:tailEnd/>
          </a:ln>
        </p:spPr>
        <p:txBody>
          <a:bodyPr>
            <a:spAutoFit/>
          </a:bodyPr>
          <a:lstStyle/>
          <a:p>
            <a:r>
              <a:rPr lang="en-GB" sz="1600">
                <a:solidFill>
                  <a:srgbClr val="FF0000"/>
                </a:solidFill>
              </a:rPr>
              <a:t>1</a:t>
            </a:r>
          </a:p>
        </p:txBody>
      </p:sp>
      <p:cxnSp>
        <p:nvCxnSpPr>
          <p:cNvPr id="110" name="Straight Arrow Connector 109"/>
          <p:cNvCxnSpPr/>
          <p:nvPr/>
        </p:nvCxnSpPr>
        <p:spPr>
          <a:xfrm flipH="1" flipV="1">
            <a:off x="6400800" y="2224088"/>
            <a:ext cx="506413" cy="30162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1" name="TextBox 110"/>
          <p:cNvSpPr txBox="1">
            <a:spLocks noChangeArrowheads="1"/>
          </p:cNvSpPr>
          <p:nvPr/>
        </p:nvSpPr>
        <p:spPr bwMode="auto">
          <a:xfrm>
            <a:off x="6442075" y="2058988"/>
            <a:ext cx="304800" cy="338137"/>
          </a:xfrm>
          <a:prstGeom prst="rect">
            <a:avLst/>
          </a:prstGeom>
          <a:noFill/>
          <a:ln w="9525">
            <a:noFill/>
            <a:miter lim="800000"/>
            <a:headEnd/>
            <a:tailEnd/>
          </a:ln>
        </p:spPr>
        <p:txBody>
          <a:bodyPr>
            <a:spAutoFit/>
          </a:bodyPr>
          <a:lstStyle/>
          <a:p>
            <a:r>
              <a:rPr lang="en-GB" sz="1600">
                <a:solidFill>
                  <a:srgbClr val="FF0000"/>
                </a:solidFill>
              </a:rPr>
              <a:t>1</a:t>
            </a:r>
          </a:p>
        </p:txBody>
      </p:sp>
      <p:sp>
        <p:nvSpPr>
          <p:cNvPr id="19491" name="TextBox 20491"/>
          <p:cNvSpPr txBox="1">
            <a:spLocks noChangeArrowheads="1"/>
          </p:cNvSpPr>
          <p:nvPr/>
        </p:nvSpPr>
        <p:spPr bwMode="auto">
          <a:xfrm>
            <a:off x="1077913" y="1230313"/>
            <a:ext cx="914400" cy="369887"/>
          </a:xfrm>
          <a:prstGeom prst="rect">
            <a:avLst/>
          </a:prstGeom>
          <a:noFill/>
          <a:ln w="9525">
            <a:noFill/>
            <a:miter lim="800000"/>
            <a:headEnd/>
            <a:tailEnd/>
          </a:ln>
        </p:spPr>
        <p:txBody>
          <a:bodyPr wrap="none">
            <a:spAutoFit/>
          </a:bodyPr>
          <a:lstStyle/>
          <a:p>
            <a:r>
              <a:rPr lang="en-GB">
                <a:latin typeface="Times New Roman" pitchFamily="18" charset="0"/>
                <a:cs typeface="Times New Roman" pitchFamily="18" charset="0"/>
              </a:rPr>
              <a:t>Squares</a:t>
            </a:r>
          </a:p>
        </p:txBody>
      </p:sp>
      <p:sp>
        <p:nvSpPr>
          <p:cNvPr id="113" name="TextBox 112"/>
          <p:cNvSpPr txBox="1">
            <a:spLocks noChangeArrowheads="1"/>
          </p:cNvSpPr>
          <p:nvPr/>
        </p:nvSpPr>
        <p:spPr bwMode="auto">
          <a:xfrm>
            <a:off x="3910013" y="1222375"/>
            <a:ext cx="839787" cy="369888"/>
          </a:xfrm>
          <a:prstGeom prst="rect">
            <a:avLst/>
          </a:prstGeom>
          <a:noFill/>
          <a:ln w="9525">
            <a:noFill/>
            <a:miter lim="800000"/>
            <a:headEnd/>
            <a:tailEnd/>
          </a:ln>
        </p:spPr>
        <p:txBody>
          <a:bodyPr wrap="none">
            <a:spAutoFit/>
          </a:bodyPr>
          <a:lstStyle/>
          <a:p>
            <a:r>
              <a:rPr lang="en-GB">
                <a:latin typeface="Times New Roman" pitchFamily="18" charset="0"/>
                <a:cs typeface="Times New Roman" pitchFamily="18" charset="0"/>
              </a:rPr>
              <a:t>Circles</a:t>
            </a:r>
          </a:p>
        </p:txBody>
      </p:sp>
      <p:sp>
        <p:nvSpPr>
          <p:cNvPr id="114" name="TextBox 113"/>
          <p:cNvSpPr txBox="1">
            <a:spLocks noChangeArrowheads="1"/>
          </p:cNvSpPr>
          <p:nvPr/>
        </p:nvSpPr>
        <p:spPr bwMode="auto">
          <a:xfrm>
            <a:off x="6424613" y="1219200"/>
            <a:ext cx="1108075" cy="369888"/>
          </a:xfrm>
          <a:prstGeom prst="rect">
            <a:avLst/>
          </a:prstGeom>
          <a:noFill/>
          <a:ln w="9525">
            <a:noFill/>
            <a:miter lim="800000"/>
            <a:headEnd/>
            <a:tailEnd/>
          </a:ln>
        </p:spPr>
        <p:txBody>
          <a:bodyPr wrap="none">
            <a:spAutoFit/>
          </a:bodyPr>
          <a:lstStyle/>
          <a:p>
            <a:r>
              <a:rPr lang="en-GB">
                <a:latin typeface="Times New Roman" pitchFamily="18" charset="0"/>
                <a:cs typeface="Times New Roman" pitchFamily="18" charset="0"/>
              </a:rPr>
              <a:t>Hexagons</a:t>
            </a:r>
          </a:p>
        </p:txBody>
      </p:sp>
      <p:sp>
        <p:nvSpPr>
          <p:cNvPr id="88" name="Rounded Rectangle 87"/>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90" name="Rounded Rectangle 89"/>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91" name="Rounded Rectangle 90"/>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107" name="Rounded Rectangle 106"/>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10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9" grpId="0"/>
      <p:bldP spid="81" grpId="0"/>
      <p:bldP spid="20490" grpId="0"/>
      <p:bldP spid="85" grpId="0"/>
      <p:bldP spid="87" grpId="0"/>
      <p:bldP spid="89" grpId="0"/>
      <p:bldP spid="99" grpId="0" animBg="1"/>
      <p:bldP spid="100" grpId="0" animBg="1"/>
      <p:bldP spid="101" grpId="0" animBg="1"/>
      <p:bldP spid="102" grpId="0" animBg="1"/>
      <p:bldP spid="103" grpId="0" animBg="1"/>
      <p:bldP spid="104" grpId="0" animBg="1"/>
      <p:bldP spid="105" grpId="0" animBg="1"/>
      <p:bldP spid="92" grpId="0" animBg="1"/>
      <p:bldP spid="93" grpId="0" animBg="1"/>
      <p:bldP spid="94" grpId="0" animBg="1"/>
      <p:bldP spid="95" grpId="0" animBg="1"/>
      <p:bldP spid="96" grpId="0" animBg="1"/>
      <p:bldP spid="97" grpId="0" animBg="1"/>
      <p:bldP spid="98" grpId="0" animBg="1"/>
      <p:bldP spid="106" grpId="0"/>
      <p:bldP spid="109" grpId="0"/>
      <p:bldP spid="111" grpId="0"/>
      <p:bldP spid="113" grpId="0"/>
      <p:bldP spid="1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kumimoji="1" lang="en-GB" smtClean="0"/>
              <a:t>Cellular Geometries</a:t>
            </a:r>
          </a:p>
        </p:txBody>
      </p:sp>
      <p:grpSp>
        <p:nvGrpSpPr>
          <p:cNvPr id="20483" name="Group 20485"/>
          <p:cNvGrpSpPr>
            <a:grpSpLocks/>
          </p:cNvGrpSpPr>
          <p:nvPr/>
        </p:nvGrpSpPr>
        <p:grpSpPr bwMode="auto">
          <a:xfrm>
            <a:off x="6051550" y="1638300"/>
            <a:ext cx="1773238" cy="1779588"/>
            <a:chOff x="6051699" y="1434830"/>
            <a:chExt cx="1773862" cy="1780509"/>
          </a:xfrm>
        </p:grpSpPr>
        <p:grpSp>
          <p:nvGrpSpPr>
            <p:cNvPr id="20494" name="Group 13"/>
            <p:cNvGrpSpPr>
              <a:grpSpLocks/>
            </p:cNvGrpSpPr>
            <p:nvPr/>
          </p:nvGrpSpPr>
          <p:grpSpPr bwMode="auto">
            <a:xfrm>
              <a:off x="6051699" y="1434830"/>
              <a:ext cx="1773862" cy="1780509"/>
              <a:chOff x="6051699" y="1434830"/>
              <a:chExt cx="1773862" cy="1780509"/>
            </a:xfrm>
          </p:grpSpPr>
          <p:sp>
            <p:nvSpPr>
              <p:cNvPr id="13" name="Hexagon 12"/>
              <p:cNvSpPr/>
              <p:nvPr/>
            </p:nvSpPr>
            <p:spPr>
              <a:xfrm>
                <a:off x="6596404" y="1434830"/>
                <a:ext cx="684453"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Hexagon 24"/>
              <p:cNvSpPr/>
              <p:nvPr/>
            </p:nvSpPr>
            <p:spPr>
              <a:xfrm>
                <a:off x="6051699" y="1735023"/>
                <a:ext cx="686041"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Hexagon 25"/>
              <p:cNvSpPr/>
              <p:nvPr/>
            </p:nvSpPr>
            <p:spPr>
              <a:xfrm>
                <a:off x="7139520" y="1739788"/>
                <a:ext cx="686041" cy="592444"/>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Hexagon 26"/>
              <p:cNvSpPr/>
              <p:nvPr/>
            </p:nvSpPr>
            <p:spPr>
              <a:xfrm>
                <a:off x="6596404" y="2032039"/>
                <a:ext cx="684453"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Hexagon 27"/>
              <p:cNvSpPr/>
              <p:nvPr/>
            </p:nvSpPr>
            <p:spPr>
              <a:xfrm>
                <a:off x="7139520" y="2329056"/>
                <a:ext cx="686041"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Hexagon 28"/>
              <p:cNvSpPr/>
              <p:nvPr/>
            </p:nvSpPr>
            <p:spPr>
              <a:xfrm>
                <a:off x="6597991" y="2624483"/>
                <a:ext cx="686041"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Hexagon 30"/>
              <p:cNvSpPr/>
              <p:nvPr/>
            </p:nvSpPr>
            <p:spPr>
              <a:xfrm>
                <a:off x="6051699" y="2329056"/>
                <a:ext cx="686041" cy="590856"/>
              </a:xfrm>
              <a:prstGeom prst="hexagon">
                <a:avLst/>
              </a:prstGeom>
              <a:solidFill>
                <a:srgbClr val="B7DCF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59" name="Oval 58"/>
            <p:cNvSpPr/>
            <p:nvPr/>
          </p:nvSpPr>
          <p:spPr>
            <a:xfrm>
              <a:off x="6910839" y="1719140"/>
              <a:ext cx="46053" cy="4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1" name="Oval 60"/>
            <p:cNvSpPr/>
            <p:nvPr/>
          </p:nvSpPr>
          <p:spPr>
            <a:xfrm>
              <a:off x="6375663" y="2589540"/>
              <a:ext cx="46054" cy="4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2" name="Oval 61"/>
            <p:cNvSpPr/>
            <p:nvPr/>
          </p:nvSpPr>
          <p:spPr>
            <a:xfrm>
              <a:off x="6912427" y="2316349"/>
              <a:ext cx="46054" cy="4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4" name="Oval 63"/>
            <p:cNvSpPr/>
            <p:nvPr/>
          </p:nvSpPr>
          <p:spPr>
            <a:xfrm>
              <a:off x="6923544" y="2892909"/>
              <a:ext cx="46053" cy="44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5" name="Oval 64"/>
            <p:cNvSpPr/>
            <p:nvPr/>
          </p:nvSpPr>
          <p:spPr>
            <a:xfrm>
              <a:off x="6375663" y="2011391"/>
              <a:ext cx="46054" cy="4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7" name="Oval 66"/>
            <p:cNvSpPr/>
            <p:nvPr/>
          </p:nvSpPr>
          <p:spPr>
            <a:xfrm>
              <a:off x="7457131" y="2001861"/>
              <a:ext cx="46053" cy="4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8" name="Oval 67"/>
            <p:cNvSpPr/>
            <p:nvPr/>
          </p:nvSpPr>
          <p:spPr>
            <a:xfrm>
              <a:off x="7458719" y="2600658"/>
              <a:ext cx="46054" cy="44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cxnSp>
        <p:nvCxnSpPr>
          <p:cNvPr id="108" name="Straight Arrow Connector 107"/>
          <p:cNvCxnSpPr/>
          <p:nvPr/>
        </p:nvCxnSpPr>
        <p:spPr>
          <a:xfrm flipV="1">
            <a:off x="6916738" y="1957388"/>
            <a:ext cx="0" cy="5334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485" name="TextBox 108"/>
          <p:cNvSpPr txBox="1">
            <a:spLocks noChangeArrowheads="1"/>
          </p:cNvSpPr>
          <p:nvPr/>
        </p:nvSpPr>
        <p:spPr bwMode="auto">
          <a:xfrm>
            <a:off x="6861175" y="2165350"/>
            <a:ext cx="304800" cy="338138"/>
          </a:xfrm>
          <a:prstGeom prst="rect">
            <a:avLst/>
          </a:prstGeom>
          <a:noFill/>
          <a:ln w="9525">
            <a:noFill/>
            <a:miter lim="800000"/>
            <a:headEnd/>
            <a:tailEnd/>
          </a:ln>
        </p:spPr>
        <p:txBody>
          <a:bodyPr>
            <a:spAutoFit/>
          </a:bodyPr>
          <a:lstStyle/>
          <a:p>
            <a:r>
              <a:rPr lang="en-GB" sz="1600">
                <a:solidFill>
                  <a:srgbClr val="FF0000"/>
                </a:solidFill>
              </a:rPr>
              <a:t>1</a:t>
            </a:r>
          </a:p>
        </p:txBody>
      </p:sp>
      <p:cxnSp>
        <p:nvCxnSpPr>
          <p:cNvPr id="110" name="Straight Arrow Connector 109"/>
          <p:cNvCxnSpPr/>
          <p:nvPr/>
        </p:nvCxnSpPr>
        <p:spPr>
          <a:xfrm flipH="1" flipV="1">
            <a:off x="6400800" y="2224088"/>
            <a:ext cx="506413" cy="30162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487" name="TextBox 110"/>
          <p:cNvSpPr txBox="1">
            <a:spLocks noChangeArrowheads="1"/>
          </p:cNvSpPr>
          <p:nvPr/>
        </p:nvSpPr>
        <p:spPr bwMode="auto">
          <a:xfrm>
            <a:off x="6442075" y="2058988"/>
            <a:ext cx="304800" cy="338137"/>
          </a:xfrm>
          <a:prstGeom prst="rect">
            <a:avLst/>
          </a:prstGeom>
          <a:noFill/>
          <a:ln w="9525">
            <a:noFill/>
            <a:miter lim="800000"/>
            <a:headEnd/>
            <a:tailEnd/>
          </a:ln>
        </p:spPr>
        <p:txBody>
          <a:bodyPr>
            <a:spAutoFit/>
          </a:bodyPr>
          <a:lstStyle/>
          <a:p>
            <a:r>
              <a:rPr lang="en-GB" sz="1600">
                <a:solidFill>
                  <a:srgbClr val="FF0000"/>
                </a:solidFill>
              </a:rPr>
              <a:t>1</a:t>
            </a:r>
          </a:p>
        </p:txBody>
      </p:sp>
      <p:sp>
        <p:nvSpPr>
          <p:cNvPr id="20488" name="TextBox 113"/>
          <p:cNvSpPr txBox="1">
            <a:spLocks noChangeArrowheads="1"/>
          </p:cNvSpPr>
          <p:nvPr/>
        </p:nvSpPr>
        <p:spPr bwMode="auto">
          <a:xfrm>
            <a:off x="6424613" y="1219200"/>
            <a:ext cx="1108075" cy="369888"/>
          </a:xfrm>
          <a:prstGeom prst="rect">
            <a:avLst/>
          </a:prstGeom>
          <a:noFill/>
          <a:ln w="9525">
            <a:noFill/>
            <a:miter lim="800000"/>
            <a:headEnd/>
            <a:tailEnd/>
          </a:ln>
        </p:spPr>
        <p:txBody>
          <a:bodyPr wrap="none">
            <a:spAutoFit/>
          </a:bodyPr>
          <a:lstStyle/>
          <a:p>
            <a:r>
              <a:rPr lang="en-GB">
                <a:latin typeface="Times New Roman" pitchFamily="18" charset="0"/>
                <a:cs typeface="Times New Roman" pitchFamily="18" charset="0"/>
              </a:rPr>
              <a:t>Hexagons</a:t>
            </a:r>
          </a:p>
        </p:txBody>
      </p:sp>
      <p:sp>
        <p:nvSpPr>
          <p:cNvPr id="88" name="Rectangle 3"/>
          <p:cNvSpPr txBox="1">
            <a:spLocks noChangeArrowheads="1"/>
          </p:cNvSpPr>
          <p:nvPr/>
        </p:nvSpPr>
        <p:spPr>
          <a:xfrm>
            <a:off x="228600" y="1219200"/>
            <a:ext cx="5943600" cy="609600"/>
          </a:xfrm>
          <a:prstGeom prst="rect">
            <a:avLst/>
          </a:prstGeom>
        </p:spPr>
        <p:txBody>
          <a:bodyPr/>
          <a:lstStyle/>
          <a:p>
            <a:pPr>
              <a:lnSpc>
                <a:spcPct val="90000"/>
              </a:lnSpc>
              <a:spcBef>
                <a:spcPts val="600"/>
              </a:spcBef>
              <a:buClr>
                <a:schemeClr val="accent1"/>
              </a:buClr>
              <a:buSzPct val="76000"/>
              <a:buFont typeface="Wingdings 3" pitchFamily="18" charset="2"/>
              <a:buNone/>
              <a:defRPr/>
            </a:pPr>
            <a:r>
              <a:rPr lang="en-US" dirty="0">
                <a:latin typeface="+mj-lt"/>
              </a:rPr>
              <a:t>For the same reasons, hexagons are also very common in board and computer games</a:t>
            </a:r>
            <a:endParaRPr kumimoji="1" lang="en-GB" dirty="0">
              <a:latin typeface="+mj-lt"/>
            </a:endParaRPr>
          </a:p>
        </p:txBody>
      </p:sp>
      <p:pic>
        <p:nvPicPr>
          <p:cNvPr id="119811" name="Picture 3" descr="C:\Documents and Settings\George\Desktop\civilization5mac.jpg"/>
          <p:cNvPicPr>
            <a:picLocks noChangeAspect="1" noChangeArrowheads="1"/>
          </p:cNvPicPr>
          <p:nvPr/>
        </p:nvPicPr>
        <p:blipFill>
          <a:blip r:embed="rId3" cstate="print"/>
          <a:srcRect/>
          <a:stretch>
            <a:fillRect/>
          </a:stretch>
        </p:blipFill>
        <p:spPr bwMode="auto">
          <a:xfrm>
            <a:off x="2819400" y="3886200"/>
            <a:ext cx="3161279" cy="1905000"/>
          </a:xfrm>
          <a:prstGeom prst="rect">
            <a:avLst/>
          </a:prstGeom>
          <a:ln>
            <a:noFill/>
          </a:ln>
          <a:effectLst>
            <a:softEdge rad="112500"/>
          </a:effectLst>
        </p:spPr>
      </p:pic>
      <p:pic>
        <p:nvPicPr>
          <p:cNvPr id="119812" name="Picture 4" descr="C:\Documents and Settings\George\Desktop\kings-bounty-the-legend-20080930033036386_640w.jpg"/>
          <p:cNvPicPr>
            <a:picLocks noChangeAspect="1" noChangeArrowheads="1"/>
          </p:cNvPicPr>
          <p:nvPr/>
        </p:nvPicPr>
        <p:blipFill>
          <a:blip r:embed="rId4" cstate="print"/>
          <a:srcRect r="60443" b="35938"/>
          <a:stretch>
            <a:fillRect/>
          </a:stretch>
        </p:blipFill>
        <p:spPr bwMode="auto">
          <a:xfrm>
            <a:off x="762000" y="3962400"/>
            <a:ext cx="1752600" cy="2128734"/>
          </a:xfrm>
          <a:prstGeom prst="rect">
            <a:avLst/>
          </a:prstGeom>
          <a:ln>
            <a:noFill/>
          </a:ln>
          <a:effectLst>
            <a:softEdge rad="112500"/>
          </a:effectLst>
        </p:spPr>
      </p:pic>
      <p:sp>
        <p:nvSpPr>
          <p:cNvPr id="91" name="TextBox 90"/>
          <p:cNvSpPr txBox="1"/>
          <p:nvPr/>
        </p:nvSpPr>
        <p:spPr>
          <a:xfrm>
            <a:off x="6176963" y="3876675"/>
            <a:ext cx="2209800" cy="1016000"/>
          </a:xfrm>
          <a:prstGeom prst="rect">
            <a:avLst/>
          </a:prstGeom>
          <a:noFill/>
        </p:spPr>
        <p:txBody>
          <a:bodyPr>
            <a:spAutoFit/>
          </a:bodyPr>
          <a:lstStyle/>
          <a:p>
            <a:pPr>
              <a:defRPr/>
            </a:pPr>
            <a:r>
              <a:rPr lang="en-GB" sz="2000" dirty="0">
                <a:latin typeface="+mj-lt"/>
              </a:rPr>
              <a:t>Equidistant</a:t>
            </a:r>
          </a:p>
          <a:p>
            <a:pPr>
              <a:defRPr/>
            </a:pPr>
            <a:endParaRPr lang="en-GB" sz="2000" dirty="0">
              <a:latin typeface="+mj-lt"/>
            </a:endParaRPr>
          </a:p>
          <a:p>
            <a:pPr>
              <a:defRPr/>
            </a:pPr>
            <a:r>
              <a:rPr lang="en-GB" sz="2000" dirty="0">
                <a:latin typeface="+mj-lt"/>
              </a:rPr>
              <a:t>No gaps</a:t>
            </a:r>
          </a:p>
        </p:txBody>
      </p:sp>
      <p:sp>
        <p:nvSpPr>
          <p:cNvPr id="30" name="Rounded Rectangle 29"/>
          <p:cNvSpPr/>
          <p:nvPr/>
        </p:nvSpPr>
        <p:spPr>
          <a:xfrm>
            <a:off x="381000" y="6400800"/>
            <a:ext cx="2019300" cy="3048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1-G</a:t>
            </a:r>
            <a:endParaRPr lang="en-GB" dirty="0"/>
          </a:p>
        </p:txBody>
      </p:sp>
      <p:sp>
        <p:nvSpPr>
          <p:cNvPr id="32" name="Rounded Rectangle 31"/>
          <p:cNvSpPr/>
          <p:nvPr/>
        </p:nvSpPr>
        <p:spPr>
          <a:xfrm>
            <a:off x="2476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2-G</a:t>
            </a:r>
            <a:endParaRPr lang="en-GB" dirty="0"/>
          </a:p>
        </p:txBody>
      </p:sp>
      <p:sp>
        <p:nvSpPr>
          <p:cNvPr id="33" name="Rounded Rectangle 32"/>
          <p:cNvSpPr/>
          <p:nvPr/>
        </p:nvSpPr>
        <p:spPr>
          <a:xfrm>
            <a:off x="45720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3-G</a:t>
            </a:r>
            <a:endParaRPr lang="en-GB" dirty="0"/>
          </a:p>
        </p:txBody>
      </p:sp>
      <p:sp>
        <p:nvSpPr>
          <p:cNvPr id="34" name="Rounded Rectangle 33"/>
          <p:cNvSpPr/>
          <p:nvPr/>
        </p:nvSpPr>
        <p:spPr>
          <a:xfrm>
            <a:off x="6667500" y="6400800"/>
            <a:ext cx="2019300" cy="30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4-G</a:t>
            </a:r>
            <a:endParaRPr lang="en-GB" dirty="0"/>
          </a:p>
        </p:txBody>
      </p:sp>
      <p:grpSp>
        <p:nvGrpSpPr>
          <p:cNvPr id="35" name="Group 34"/>
          <p:cNvGrpSpPr/>
          <p:nvPr/>
        </p:nvGrpSpPr>
        <p:grpSpPr>
          <a:xfrm>
            <a:off x="1524000" y="1905000"/>
            <a:ext cx="3352800" cy="1981200"/>
            <a:chOff x="1524000" y="1905000"/>
            <a:chExt cx="3352800" cy="1981200"/>
          </a:xfrm>
        </p:grpSpPr>
        <p:pic>
          <p:nvPicPr>
            <p:cNvPr id="119810" name="Picture 2" descr="C:\Documents and Settings\George\Desktop\the_tactical_miniatures_game_BATTLE_CRY.jpg"/>
            <p:cNvPicPr>
              <a:picLocks noChangeAspect="1" noChangeArrowheads="1"/>
            </p:cNvPicPr>
            <p:nvPr/>
          </p:nvPicPr>
          <p:blipFill>
            <a:blip r:embed="rId5" cstate="print"/>
            <a:srcRect b="21951"/>
            <a:stretch>
              <a:fillRect/>
            </a:stretch>
          </p:blipFill>
          <p:spPr bwMode="auto">
            <a:xfrm>
              <a:off x="1524000" y="1905000"/>
              <a:ext cx="3352800" cy="1962615"/>
            </a:xfrm>
            <a:prstGeom prst="rect">
              <a:avLst/>
            </a:prstGeom>
            <a:ln>
              <a:noFill/>
            </a:ln>
            <a:effectLst>
              <a:softEdge rad="112500"/>
            </a:effectLst>
          </p:spPr>
        </p:pic>
        <p:pic>
          <p:nvPicPr>
            <p:cNvPr id="1026" name="Picture 2" descr="C:\Documents and Settings\Dream\Desktop\casino.png"/>
            <p:cNvPicPr>
              <a:picLocks noChangeAspect="1" noChangeArrowheads="1"/>
            </p:cNvPicPr>
            <p:nvPr/>
          </p:nvPicPr>
          <p:blipFill>
            <a:blip r:embed="rId6" cstate="print"/>
            <a:srcRect/>
            <a:stretch>
              <a:fillRect/>
            </a:stretch>
          </p:blipFill>
          <p:spPr bwMode="auto">
            <a:xfrm>
              <a:off x="3852196" y="3429000"/>
              <a:ext cx="567404" cy="457200"/>
            </a:xfrm>
            <a:prstGeom prst="rect">
              <a:avLst/>
            </a:prstGeom>
            <a:noFill/>
          </p:spPr>
        </p:pic>
      </p:gr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0.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1.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2.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3.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4.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5.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5.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6.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7.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8.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9.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4743</TotalTime>
  <Words>3792</Words>
  <Application>Microsoft Office PowerPoint</Application>
  <PresentationFormat>On-screen Show (4:3)</PresentationFormat>
  <Paragraphs>604</Paragraphs>
  <Slides>44</Slides>
  <Notes>33</Notes>
  <HiddenSlides>0</HiddenSlides>
  <MMClips>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ＭＳ Ｐゴシック</vt:lpstr>
      <vt:lpstr>Arial</vt:lpstr>
      <vt:lpstr>Bookman Old Style</vt:lpstr>
      <vt:lpstr>Calibri</vt:lpstr>
      <vt:lpstr>Gill Sans MT</vt:lpstr>
      <vt:lpstr>Times</vt:lpstr>
      <vt:lpstr>Times New Roman</vt:lpstr>
      <vt:lpstr>Wingdings</vt:lpstr>
      <vt:lpstr>Wingdings 3</vt:lpstr>
      <vt:lpstr>Origin</vt:lpstr>
      <vt:lpstr>1587: COMMUNICATION SYSTEMS 1 1st hour: Mobile Communications 2nd hour :Introduction to Cyber Security</vt:lpstr>
      <vt:lpstr>PowerPoint Presentation</vt:lpstr>
      <vt:lpstr>PowerPoint Presentation</vt:lpstr>
      <vt:lpstr>Handheld mobile phones</vt:lpstr>
      <vt:lpstr>Prior to cellular radio</vt:lpstr>
      <vt:lpstr>PowerPoint Presentation</vt:lpstr>
      <vt:lpstr>Cellular Networks</vt:lpstr>
      <vt:lpstr>Cellular Geometries</vt:lpstr>
      <vt:lpstr>Cellular Geometries</vt:lpstr>
      <vt:lpstr>Frequency Reuse</vt:lpstr>
      <vt:lpstr>Frequency Reuse Patterns</vt:lpstr>
      <vt:lpstr>Frequency Reuse Example</vt:lpstr>
      <vt:lpstr>Increasing Capacity</vt:lpstr>
      <vt:lpstr>Increasing Capacity: Cell Splitting</vt:lpstr>
      <vt:lpstr>Increasing Capacity: Cell Sectoring</vt:lpstr>
      <vt:lpstr>Operation of Cellular System</vt:lpstr>
      <vt:lpstr>Call Stages</vt:lpstr>
      <vt:lpstr>Design Factors</vt:lpstr>
      <vt:lpstr>PowerPoint Presentation</vt:lpstr>
      <vt:lpstr>             2nd Gen Vs. 1st Gen</vt:lpstr>
      <vt:lpstr>Two types of 2G</vt:lpstr>
      <vt:lpstr>Short Message Service</vt:lpstr>
      <vt:lpstr>PowerPoint Presentation</vt:lpstr>
      <vt:lpstr>Wireless Network Generations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Cryptography</vt:lpstr>
      <vt:lpstr>Single-key cryptography</vt:lpstr>
      <vt:lpstr>Cryptographic exercise</vt:lpstr>
      <vt:lpstr>Confidentiality</vt:lpstr>
      <vt:lpstr>Integrity</vt:lpstr>
      <vt:lpstr>Availability</vt:lpstr>
      <vt:lpstr>Example DoS: Reflector attack</vt:lpstr>
      <vt:lpstr>Common countermeasures</vt:lpstr>
      <vt:lpstr>Cyber-physical attacks</vt:lpstr>
      <vt:lpstr>Underlying causes of security failures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Loukas</dc:creator>
  <cp:lastModifiedBy>Usman Basharat</cp:lastModifiedBy>
  <cp:revision>626</cp:revision>
  <cp:lastPrinted>1601-01-01T00:00:00Z</cp:lastPrinted>
  <dcterms:created xsi:type="dcterms:W3CDTF">1601-01-01T00:00:00Z</dcterms:created>
  <dcterms:modified xsi:type="dcterms:W3CDTF">2015-12-02T11:44:27Z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